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616" r:id="rId3"/>
    <p:sldId id="614" r:id="rId4"/>
    <p:sldId id="266" r:id="rId5"/>
    <p:sldId id="617" r:id="rId6"/>
    <p:sldId id="262" r:id="rId7"/>
    <p:sldId id="310" r:id="rId8"/>
    <p:sldId id="290" r:id="rId9"/>
    <p:sldId id="618" r:id="rId10"/>
    <p:sldId id="612" r:id="rId11"/>
    <p:sldId id="293" r:id="rId12"/>
    <p:sldId id="312" r:id="rId13"/>
    <p:sldId id="291" r:id="rId14"/>
    <p:sldId id="619" r:id="rId15"/>
    <p:sldId id="316" r:id="rId16"/>
    <p:sldId id="307" r:id="rId17"/>
    <p:sldId id="308" r:id="rId18"/>
    <p:sldId id="313" r:id="rId19"/>
    <p:sldId id="314" r:id="rId20"/>
    <p:sldId id="615" r:id="rId21"/>
    <p:sldId id="613" r:id="rId22"/>
    <p:sldId id="25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94660"/>
  </p:normalViewPr>
  <p:slideViewPr>
    <p:cSldViewPr snapToGrid="0">
      <p:cViewPr>
        <p:scale>
          <a:sx n="78" d="100"/>
          <a:sy n="78" d="100"/>
        </p:scale>
        <p:origin x="2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5T13:18:09.359"/>
    </inkml:context>
    <inkml:brush xml:id="br0">
      <inkml:brushProperty name="width" value="0.05" units="cm"/>
      <inkml:brushProperty name="height" value="0.05" units="cm"/>
      <inkml:brushProperty name="color" value="#004F8B"/>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5T13:18:10.696"/>
    </inkml:context>
    <inkml:brush xml:id="br0">
      <inkml:brushProperty name="width" value="0.05" units="cm"/>
      <inkml:brushProperty name="height" value="0.05" units="cm"/>
      <inkml:brushProperty name="color" value="#004F8B"/>
    </inkml:brush>
  </inkml:definitions>
  <inkml:trace contextRef="#ctx0" brushRef="#br0">0 0 24575,'0'1'-8191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5T13:18:11.667"/>
    </inkml:context>
    <inkml:brush xml:id="br0">
      <inkml:brushProperty name="width" value="0.05" units="cm"/>
      <inkml:brushProperty name="height" value="0.05" units="cm"/>
      <inkml:brushProperty name="color" value="#004F8B"/>
    </inkml:brush>
  </inkml:definitions>
  <inkml:trace contextRef="#ctx0" brushRef="#br0">0 0 24575,'0'1'-8191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5T13:18:09.359"/>
    </inkml:context>
    <inkml:brush xml:id="br0">
      <inkml:brushProperty name="width" value="0.05" units="cm"/>
      <inkml:brushProperty name="height" value="0.05" units="cm"/>
      <inkml:brushProperty name="color" value="#004F8B"/>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5T13:18:10.696"/>
    </inkml:context>
    <inkml:brush xml:id="br0">
      <inkml:brushProperty name="width" value="0.05" units="cm"/>
      <inkml:brushProperty name="height" value="0.05" units="cm"/>
      <inkml:brushProperty name="color" value="#004F8B"/>
    </inkml:brush>
  </inkml:definitions>
  <inkml:trace contextRef="#ctx0" brushRef="#br0">0 0 24575,'0'1'-8191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5T13:18:11.667"/>
    </inkml:context>
    <inkml:brush xml:id="br0">
      <inkml:brushProperty name="width" value="0.05" units="cm"/>
      <inkml:brushProperty name="height" value="0.05" units="cm"/>
      <inkml:brushProperty name="color" value="#004F8B"/>
    </inkml:brush>
  </inkml:definitions>
  <inkml:trace contextRef="#ctx0" brushRef="#br0">0 0 24575,'0'1'-8191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0098-514C-40C8-8FFA-8CF4722C0AB6}" type="datetimeFigureOut">
              <a:rPr lang="fr-FR" smtClean="0"/>
              <a:t>11/07/2022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B954E-6B58-46F4-8399-584A5507F4AC}" type="slidenum">
              <a:rPr lang="fr-FR" smtClean="0"/>
              <a:t>‹N°›</a:t>
            </a:fld>
            <a:endParaRPr lang="fr-FR"/>
          </a:p>
        </p:txBody>
      </p:sp>
    </p:spTree>
    <p:extLst>
      <p:ext uri="{BB962C8B-B14F-4D97-AF65-F5344CB8AC3E}">
        <p14:creationId xmlns:p14="http://schemas.microsoft.com/office/powerpoint/2010/main" val="1572362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6E5030-C34E-4ADD-B154-5CFFEE7FA013}" type="slidenum">
              <a:rPr lang="en-US" altLang="en-US" sz="1200"/>
              <a:pPr/>
              <a:t>3</a:t>
            </a:fld>
            <a:endParaRPr lang="en-US" altLang="en-US" sz="1200"/>
          </a:p>
        </p:txBody>
      </p:sp>
      <p:sp>
        <p:nvSpPr>
          <p:cNvPr id="2253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09921F7-4C3D-417C-B01F-817A4DC00122}" type="slidenum">
              <a:rPr lang="en-US" altLang="en-US" sz="1200"/>
              <a:pPr algn="r" eaLnBrk="1" hangingPunct="1"/>
              <a:t>3</a:t>
            </a:fld>
            <a:endParaRPr lang="en-US" altLang="en-US" sz="1200"/>
          </a:p>
        </p:txBody>
      </p:sp>
      <p:sp>
        <p:nvSpPr>
          <p:cNvPr id="22532" name="Rectangle 2"/>
          <p:cNvSpPr>
            <a:spLocks noGrp="1" noRot="1" noChangeAspect="1" noChangeArrowheads="1" noTextEdit="1"/>
          </p:cNvSpPr>
          <p:nvPr>
            <p:ph type="sldImg"/>
          </p:nvPr>
        </p:nvSpPr>
        <p:spPr>
          <a:solidFill>
            <a:srgbClr val="FFFFFF"/>
          </a:solidFill>
          <a:ln/>
        </p:spPr>
      </p:sp>
      <p:sp>
        <p:nvSpPr>
          <p:cNvPr id="22533" name="Rectangle 3"/>
          <p:cNvSpPr>
            <a:spLocks noGrp="1" noChangeArrowheads="1"/>
          </p:cNvSpPr>
          <p:nvPr>
            <p:ph type="body" idx="1"/>
          </p:nvPr>
        </p:nvSpPr>
        <p:spPr>
          <a:xfrm>
            <a:off x="679450" y="4714875"/>
            <a:ext cx="5438775" cy="4467225"/>
          </a:xfrm>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a:spcBef>
                <a:spcPct val="0"/>
              </a:spcBef>
            </a:pPr>
            <a:r>
              <a:rPr lang="en-US" altLang="en-US" sz="2400" dirty="0">
                <a:latin typeface="Arial" panose="020B0604020202020204" pitchFamily="34" charset="0"/>
                <a:ea typeface="ＭＳ Ｐゴシック" panose="020B0600070205080204" pitchFamily="34" charset="-128"/>
              </a:rPr>
              <a:t>Very vulnerable</a:t>
            </a:r>
            <a:r>
              <a:rPr lang="en-US" altLang="en-US" sz="2400" baseline="0" dirty="0">
                <a:latin typeface="Arial" panose="020B0604020202020204" pitchFamily="34" charset="0"/>
                <a:ea typeface="ＭＳ Ｐゴシック" panose="020B0600070205080204" pitchFamily="34" charset="-128"/>
              </a:rPr>
              <a:t> to even the smallest climatic changes. Both to sea level rise and also in land height being reduced when permafrost melts. Also coastal erosion, particularly during increasingly erratic winter storms.</a:t>
            </a:r>
          </a:p>
          <a:p>
            <a:pPr>
              <a:spcBef>
                <a:spcPct val="0"/>
              </a:spcBef>
            </a:pPr>
            <a:endParaRPr lang="en-US" altLang="en-US" sz="2400" baseline="0" dirty="0">
              <a:latin typeface="Arial" panose="020B0604020202020204" pitchFamily="34" charset="0"/>
              <a:ea typeface="ＭＳ Ｐゴシック" panose="020B0600070205080204" pitchFamily="34" charset="-128"/>
            </a:endParaRPr>
          </a:p>
          <a:p>
            <a:pPr>
              <a:spcBef>
                <a:spcPct val="0"/>
              </a:spcBef>
            </a:pPr>
            <a:r>
              <a:rPr lang="en-US" altLang="en-US" sz="2400" dirty="0">
                <a:latin typeface="Arial" panose="020B0604020202020204" pitchFamily="34" charset="0"/>
                <a:ea typeface="ＭＳ Ｐゴシック" panose="020B0600070205080204" pitchFamily="34" charset="-128"/>
              </a:rPr>
              <a:t>An area where global warming is having a profound effect – the ‘miner’s canary for climate change’</a:t>
            </a:r>
          </a:p>
          <a:p>
            <a:pPr>
              <a:spcBef>
                <a:spcPct val="0"/>
              </a:spcBef>
            </a:pPr>
            <a:endParaRPr lang="en-US" altLang="en-US" sz="2400" dirty="0">
              <a:latin typeface="Arial" panose="020B0604020202020204" pitchFamily="34" charset="0"/>
              <a:ea typeface="ＭＳ Ｐゴシック" panose="020B0600070205080204" pitchFamily="34" charset="-128"/>
            </a:endParaRPr>
          </a:p>
          <a:p>
            <a:pPr>
              <a:spcBef>
                <a:spcPct val="0"/>
              </a:spcBef>
            </a:pPr>
            <a:r>
              <a:rPr lang="en-US" altLang="en-US" sz="2400" dirty="0">
                <a:latin typeface="Arial" panose="020B0604020202020204" pitchFamily="34" charset="0"/>
                <a:ea typeface="ＭＳ Ｐゴシック" panose="020B0600070205080204" pitchFamily="34" charset="-128"/>
              </a:rPr>
              <a:t>Map demonstrating villages under threat, over the next decade these villages will have to be moved. How and where to?</a:t>
            </a:r>
          </a:p>
          <a:p>
            <a:pPr>
              <a:spcBef>
                <a:spcPct val="0"/>
              </a:spcBef>
            </a:pPr>
            <a:endParaRPr lang="en-US" altLang="en-US" sz="2400" dirty="0">
              <a:latin typeface="Arial" panose="020B0604020202020204" pitchFamily="34" charset="0"/>
              <a:ea typeface="ＭＳ Ｐゴシック" panose="020B0600070205080204" pitchFamily="34" charset="-128"/>
            </a:endParaRPr>
          </a:p>
          <a:p>
            <a:pPr>
              <a:spcBef>
                <a:spcPct val="0"/>
              </a:spcBef>
            </a:pPr>
            <a:r>
              <a:rPr lang="en-US" altLang="en-US" sz="2400" dirty="0">
                <a:latin typeface="Arial" panose="020B0604020202020204" pitchFamily="34" charset="0"/>
                <a:ea typeface="ＭＳ Ｐゴシック" panose="020B0600070205080204" pitchFamily="34" charset="-128"/>
              </a:rPr>
              <a:t>Point out Q-</a:t>
            </a:r>
            <a:r>
              <a:rPr lang="en-US" altLang="en-US" sz="2400" dirty="0" err="1">
                <a:latin typeface="Arial" panose="020B0604020202020204" pitchFamily="34" charset="0"/>
                <a:ea typeface="ＭＳ Ｐゴシック" panose="020B0600070205080204" pitchFamily="34" charset="-128"/>
              </a:rPr>
              <a:t>hagak</a:t>
            </a:r>
            <a:endParaRPr lang="en-US" altLang="en-US" sz="24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98338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traditional Yupik belief systems, animals are part of the human social world and as such are accorded respect and hunted and utilised in a respectful manner.  This relationship is symbolised by including animal representations in a wide variety of objects.  Hunting charms are often made from the bones and teeth of animals taken in the hunt.  The objects are closely linked to stories and oral histories that are being shared here by elder tradition bearers.  Their comments are recorded in Yupik and translated back into English.  In this way we contribute to community based preservation of the material as well as the non-material.  In turn this helps us interpret the archaeological record of the complex relationship between humans and the natural world.</a:t>
            </a:r>
          </a:p>
          <a:p>
            <a:endParaRPr lang="en-GB" baseline="0" dirty="0"/>
          </a:p>
          <a:p>
            <a:r>
              <a:rPr lang="en-GB" baseline="0" dirty="0"/>
              <a:t>The top piece is a </a:t>
            </a:r>
            <a:r>
              <a:rPr lang="en-GB" baseline="0" dirty="0" err="1"/>
              <a:t>Pailairuk</a:t>
            </a:r>
            <a:r>
              <a:rPr lang="en-GB" baseline="0" dirty="0"/>
              <a:t>…tell story.  So in this case the </a:t>
            </a:r>
            <a:r>
              <a:rPr lang="en-GB" baseline="0" dirty="0" err="1"/>
              <a:t>Yup’ik</a:t>
            </a:r>
            <a:r>
              <a:rPr lang="en-GB" baseline="0" dirty="0"/>
              <a:t> were actually able to reclaim ownership of the </a:t>
            </a:r>
            <a:r>
              <a:rPr lang="en-GB" baseline="0" dirty="0" err="1"/>
              <a:t>Palraiyuk</a:t>
            </a:r>
            <a:r>
              <a:rPr lang="en-GB" baseline="0" dirty="0"/>
              <a:t> story and the traditions associated with it.</a:t>
            </a:r>
            <a:endParaRPr lang="en-GB" dirty="0"/>
          </a:p>
        </p:txBody>
      </p:sp>
      <p:sp>
        <p:nvSpPr>
          <p:cNvPr id="4" name="Slide Number Placeholder 3"/>
          <p:cNvSpPr>
            <a:spLocks noGrp="1"/>
          </p:cNvSpPr>
          <p:nvPr>
            <p:ph type="sldNum" sz="quarter" idx="10"/>
          </p:nvPr>
        </p:nvSpPr>
        <p:spPr/>
        <p:txBody>
          <a:bodyPr/>
          <a:lstStyle/>
          <a:p>
            <a:fld id="{35ACDA63-018B-4180-B0BE-5930BF4767E4}" type="slidenum">
              <a:rPr lang="en-GB" smtClean="0"/>
              <a:pPr/>
              <a:t>15</a:t>
            </a:fld>
            <a:endParaRPr lang="en-GB"/>
          </a:p>
        </p:txBody>
      </p:sp>
    </p:spTree>
    <p:extLst>
      <p:ext uri="{BB962C8B-B14F-4D97-AF65-F5344CB8AC3E}">
        <p14:creationId xmlns:p14="http://schemas.microsoft.com/office/powerpoint/2010/main" val="259535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man, John Smith is </a:t>
            </a:r>
            <a:r>
              <a:rPr lang="en-GB" baseline="0" dirty="0" err="1"/>
              <a:t>Quinhagak’s</a:t>
            </a:r>
            <a:r>
              <a:rPr lang="en-GB" baseline="0" dirty="0"/>
              <a:t> leading ivory and bone carver.  During the field season he studies and sketches pieces recovered from the archaeological site and reproduces them in his own workshop.  In this case he is sketching a piece found by his grandson, who is a volunteer.  It happened to be his grandson’s birthday and upon waking in the morning, he found a beautiful new ivory reproduction of the </a:t>
            </a:r>
            <a:r>
              <a:rPr lang="en-GB" baseline="0" dirty="0" err="1"/>
              <a:t>artifact</a:t>
            </a:r>
            <a:r>
              <a:rPr lang="en-GB" baseline="0" dirty="0"/>
              <a:t> he had found on his nightstand.  Transgenerational learning and communication is an important </a:t>
            </a:r>
            <a:r>
              <a:rPr lang="en-GB" baseline="0" dirty="0" err="1"/>
              <a:t>byproduct</a:t>
            </a:r>
            <a:r>
              <a:rPr lang="en-GB" baseline="0" dirty="0"/>
              <a:t> of this project as well as a major goal set by the </a:t>
            </a:r>
            <a:r>
              <a:rPr lang="en-GB" baseline="0" dirty="0" err="1"/>
              <a:t>Yup’ik</a:t>
            </a:r>
            <a:r>
              <a:rPr lang="en-GB" baseline="0" dirty="0"/>
              <a:t> community.</a:t>
            </a:r>
          </a:p>
          <a:p>
            <a:endParaRPr lang="en-GB" baseline="0" dirty="0"/>
          </a:p>
          <a:p>
            <a:r>
              <a:rPr lang="en-GB" baseline="0" dirty="0"/>
              <a:t>Mike Smith was one of our first volunteers on the project.  He recently spoke at an indigenous workshop, held with representatives of Ainu culture with Claire –,</a:t>
            </a:r>
            <a:endParaRPr lang="en-GB" dirty="0"/>
          </a:p>
        </p:txBody>
      </p:sp>
      <p:sp>
        <p:nvSpPr>
          <p:cNvPr id="4" name="Slide Number Placeholder 3"/>
          <p:cNvSpPr>
            <a:spLocks noGrp="1"/>
          </p:cNvSpPr>
          <p:nvPr>
            <p:ph type="sldNum" sz="quarter" idx="10"/>
          </p:nvPr>
        </p:nvSpPr>
        <p:spPr/>
        <p:txBody>
          <a:bodyPr/>
          <a:lstStyle/>
          <a:p>
            <a:fld id="{35ACDA63-018B-4180-B0BE-5930BF4767E4}" type="slidenum">
              <a:rPr lang="en-GB" smtClean="0"/>
              <a:pPr/>
              <a:t>16</a:t>
            </a:fld>
            <a:endParaRPr lang="en-GB"/>
          </a:p>
        </p:txBody>
      </p:sp>
    </p:spTree>
    <p:extLst>
      <p:ext uri="{BB962C8B-B14F-4D97-AF65-F5344CB8AC3E}">
        <p14:creationId xmlns:p14="http://schemas.microsoft.com/office/powerpoint/2010/main" val="10192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ALLY project combines</a:t>
            </a:r>
            <a:r>
              <a:rPr lang="en-GB" baseline="0" dirty="0"/>
              <a:t> both western scientific and traditional Yupik ways of knowing the environment. The combined power of these approaches is considerable.  </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Claire this year, and Yan Axel next year, we will be conducting experimental archaeology workshops, replicating </a:t>
            </a:r>
            <a:r>
              <a:rPr lang="en-GB" baseline="0" dirty="0" err="1"/>
              <a:t>artifacts</a:t>
            </a:r>
            <a:r>
              <a:rPr lang="en-GB" baseline="0" dirty="0"/>
              <a:t> from the site and co-discovering lost technologies as a very powerful vehicle for knowledge exchange.</a:t>
            </a:r>
            <a:endParaRPr lang="en-GB" dirty="0"/>
          </a:p>
          <a:p>
            <a:endParaRPr lang="en-GB" baseline="0" dirty="0"/>
          </a:p>
          <a:p>
            <a:r>
              <a:rPr lang="en-GB" baseline="0" dirty="0"/>
              <a:t>The project meets both village and academic goals in terms of rebuilding the educational links between elders and young people in terms of cultural transmission.  The research design and operation of the project are jointly controlled and planned at the university and village level.  </a:t>
            </a:r>
            <a:r>
              <a:rPr lang="en-GB" baseline="0" dirty="0" err="1"/>
              <a:t>Powersharing</a:t>
            </a:r>
            <a:r>
              <a:rPr lang="en-GB" baseline="0" dirty="0"/>
              <a:t> is what makes this a community based project and not just educational outreach.</a:t>
            </a:r>
          </a:p>
          <a:p>
            <a:endParaRPr lang="en-GB" baseline="0" dirty="0"/>
          </a:p>
          <a:p>
            <a:r>
              <a:rPr lang="en-GB" baseline="0" dirty="0"/>
              <a:t>By connecting the past to the present through this interaction with material culture we can better understanding cultural resilience in the past and strengthen heritage for the future. </a:t>
            </a:r>
          </a:p>
          <a:p>
            <a:endParaRPr lang="en-GB" baseline="0" dirty="0"/>
          </a:p>
        </p:txBody>
      </p:sp>
      <p:sp>
        <p:nvSpPr>
          <p:cNvPr id="4" name="Slide Number Placeholder 3"/>
          <p:cNvSpPr>
            <a:spLocks noGrp="1"/>
          </p:cNvSpPr>
          <p:nvPr>
            <p:ph type="sldNum" sz="quarter" idx="10"/>
          </p:nvPr>
        </p:nvSpPr>
        <p:spPr/>
        <p:txBody>
          <a:bodyPr/>
          <a:lstStyle/>
          <a:p>
            <a:fld id="{35ACDA63-018B-4180-B0BE-5930BF4767E4}" type="slidenum">
              <a:rPr lang="en-GB" smtClean="0"/>
              <a:pPr/>
              <a:t>17</a:t>
            </a:fld>
            <a:endParaRPr lang="en-GB"/>
          </a:p>
        </p:txBody>
      </p:sp>
    </p:spTree>
    <p:extLst>
      <p:ext uri="{BB962C8B-B14F-4D97-AF65-F5344CB8AC3E}">
        <p14:creationId xmlns:p14="http://schemas.microsoft.com/office/powerpoint/2010/main" val="414096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ALLY project combines</a:t>
            </a:r>
            <a:r>
              <a:rPr lang="en-GB" baseline="0" dirty="0"/>
              <a:t> both western scientific and traditional Yupik ways of knowing the environment. The combined power of these approaches is considerable.  </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Claire this year, and Yan Axel next year, we will be conducting experimental archaeology workshops, replicating </a:t>
            </a:r>
            <a:r>
              <a:rPr lang="en-GB" baseline="0" dirty="0" err="1"/>
              <a:t>artifacts</a:t>
            </a:r>
            <a:r>
              <a:rPr lang="en-GB" baseline="0" dirty="0"/>
              <a:t> from the site and co-discovering lost technologies as a very powerful vehicle for knowledge exchange.</a:t>
            </a:r>
            <a:endParaRPr lang="en-GB" dirty="0"/>
          </a:p>
          <a:p>
            <a:endParaRPr lang="en-GB" baseline="0" dirty="0"/>
          </a:p>
          <a:p>
            <a:r>
              <a:rPr lang="en-GB" baseline="0" dirty="0"/>
              <a:t>The project meets both village and academic goals in terms of rebuilding the educational links between elders and young people in terms of cultural transmission.  The research design and operation of the project are jointly controlled and planned at the university and village level.  </a:t>
            </a:r>
            <a:r>
              <a:rPr lang="en-GB" baseline="0" dirty="0" err="1"/>
              <a:t>Powersharing</a:t>
            </a:r>
            <a:r>
              <a:rPr lang="en-GB" baseline="0" dirty="0"/>
              <a:t> is what makes this a community based project and not just educational outreach.</a:t>
            </a:r>
          </a:p>
          <a:p>
            <a:endParaRPr lang="en-GB" baseline="0" dirty="0"/>
          </a:p>
          <a:p>
            <a:r>
              <a:rPr lang="en-GB" baseline="0" dirty="0"/>
              <a:t>By connecting the past to the present through this interaction with material culture we can better understanding cultural resilience in the past and strengthen heritage for the future. </a:t>
            </a:r>
          </a:p>
          <a:p>
            <a:endParaRPr lang="en-GB" baseline="0" dirty="0"/>
          </a:p>
        </p:txBody>
      </p:sp>
      <p:sp>
        <p:nvSpPr>
          <p:cNvPr id="4" name="Slide Number Placeholder 3"/>
          <p:cNvSpPr>
            <a:spLocks noGrp="1"/>
          </p:cNvSpPr>
          <p:nvPr>
            <p:ph type="sldNum" sz="quarter" idx="10"/>
          </p:nvPr>
        </p:nvSpPr>
        <p:spPr/>
        <p:txBody>
          <a:bodyPr/>
          <a:lstStyle/>
          <a:p>
            <a:fld id="{35ACDA63-018B-4180-B0BE-5930BF4767E4}" type="slidenum">
              <a:rPr lang="en-GB" smtClean="0"/>
              <a:pPr/>
              <a:t>18</a:t>
            </a:fld>
            <a:endParaRPr lang="en-GB"/>
          </a:p>
        </p:txBody>
      </p:sp>
    </p:spTree>
    <p:extLst>
      <p:ext uri="{BB962C8B-B14F-4D97-AF65-F5344CB8AC3E}">
        <p14:creationId xmlns:p14="http://schemas.microsoft.com/office/powerpoint/2010/main" val="414096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8A35132B-0A3E-4DF7-A8B3-150462F55CFB}"/>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93" tIns="49499" rIns="98993" bIns="49499" anchor="b"/>
          <a:lstStyle>
            <a:lvl1pPr defTabSz="1023938">
              <a:defRPr>
                <a:solidFill>
                  <a:schemeClr val="tx1"/>
                </a:solidFill>
                <a:latin typeface="Arial" panose="020B0604020202020204" pitchFamily="34" charset="0"/>
                <a:ea typeface="ＭＳ Ｐゴシック" panose="020B0600070205080204" pitchFamily="34" charset="-128"/>
              </a:defRPr>
            </a:lvl1pPr>
            <a:lvl2pPr marL="742950" indent="-285750" defTabSz="1023938">
              <a:defRPr>
                <a:solidFill>
                  <a:schemeClr val="tx1"/>
                </a:solidFill>
                <a:latin typeface="Arial" panose="020B0604020202020204" pitchFamily="34" charset="0"/>
                <a:ea typeface="ＭＳ Ｐゴシック" panose="020B0600070205080204" pitchFamily="34" charset="-128"/>
              </a:defRPr>
            </a:lvl2pPr>
            <a:lvl3pPr marL="1143000" indent="-228600" defTabSz="1023938">
              <a:defRPr>
                <a:solidFill>
                  <a:schemeClr val="tx1"/>
                </a:solidFill>
                <a:latin typeface="Arial" panose="020B0604020202020204" pitchFamily="34" charset="0"/>
                <a:ea typeface="ＭＳ Ｐゴシック" panose="020B0600070205080204" pitchFamily="34" charset="-128"/>
              </a:defRPr>
            </a:lvl3pPr>
            <a:lvl4pPr marL="1600200" indent="-228600" defTabSz="1023938">
              <a:defRPr>
                <a:solidFill>
                  <a:schemeClr val="tx1"/>
                </a:solidFill>
                <a:latin typeface="Arial" panose="020B0604020202020204" pitchFamily="34" charset="0"/>
                <a:ea typeface="ＭＳ Ｐゴシック" panose="020B0600070205080204" pitchFamily="34" charset="-128"/>
              </a:defRPr>
            </a:lvl4pPr>
            <a:lvl5pPr marL="2057400" indent="-228600" defTabSz="1023938">
              <a:defRPr>
                <a:solidFill>
                  <a:schemeClr val="tx1"/>
                </a:solidFill>
                <a:latin typeface="Arial" panose="020B0604020202020204" pitchFamily="34" charset="0"/>
                <a:ea typeface="ＭＳ Ｐゴシック" panose="020B0600070205080204" pitchFamily="34" charset="-128"/>
              </a:defRPr>
            </a:lvl5pPr>
            <a:lvl6pPr marL="2514600" indent="-228600" defTabSz="1023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1023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1023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1023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70DF7BD0-2073-49EA-AFDE-97192901D785}" type="slidenum">
              <a:rPr lang="fr-FR" altLang="fr-FR" sz="1300"/>
              <a:pPr algn="r" eaLnBrk="1" hangingPunct="1"/>
              <a:t>21</a:t>
            </a:fld>
            <a:endParaRPr lang="fr-FR" altLang="fr-FR" sz="1300"/>
          </a:p>
        </p:txBody>
      </p:sp>
      <p:sp>
        <p:nvSpPr>
          <p:cNvPr id="26627" name="Rectangle 2">
            <a:extLst>
              <a:ext uri="{FF2B5EF4-FFF2-40B4-BE49-F238E27FC236}">
                <a16:creationId xmlns:a16="http://schemas.microsoft.com/office/drawing/2014/main" id="{0D9C6471-74DA-49D2-B03B-3E463CDA297B}"/>
              </a:ext>
            </a:extLst>
          </p:cNvPr>
          <p:cNvSpPr>
            <a:spLocks noGrp="1" noRot="1" noChangeAspect="1" noChangeArrowheads="1" noTextEdit="1"/>
          </p:cNvSpPr>
          <p:nvPr>
            <p:ph type="sldImg"/>
          </p:nvPr>
        </p:nvSpPr>
        <p:spPr>
          <a:xfrm>
            <a:off x="141288" y="768350"/>
            <a:ext cx="6818312" cy="3836988"/>
          </a:xfrm>
          <a:ln/>
        </p:spPr>
      </p:sp>
      <p:sp>
        <p:nvSpPr>
          <p:cNvPr id="26628" name="Rectangle 3">
            <a:extLst>
              <a:ext uri="{FF2B5EF4-FFF2-40B4-BE49-F238E27FC236}">
                <a16:creationId xmlns:a16="http://schemas.microsoft.com/office/drawing/2014/main" id="{79F4742E-509B-45A2-94E5-C340BC8ADCB9}"/>
              </a:ext>
            </a:extLst>
          </p:cNvPr>
          <p:cNvSpPr>
            <a:spLocks noGrp="1" noChangeArrowheads="1"/>
          </p:cNvSpPr>
          <p:nvPr>
            <p:ph type="body" idx="1"/>
          </p:nvPr>
        </p:nvSpPr>
        <p:spPr>
          <a:xfrm>
            <a:off x="711200" y="4860925"/>
            <a:ext cx="56769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93" tIns="49499" rIns="98993" bIns="49499"/>
          <a:lstStyle/>
          <a:p>
            <a:r>
              <a:rPr lang="fr-FR" altLang="fr-FR" sz="1800">
                <a:latin typeface="Calibri" panose="020F0502020204030204" pitchFamily="34" charset="0"/>
                <a:ea typeface="ＭＳ Ｐゴシック" panose="020B0600070205080204" pitchFamily="34" charset="-128"/>
              </a:rPr>
              <a:t>De nouvelles prospections et sondages aideront à replacer ce site isolé dans son contexte culturel et environnemental. Mon équipe est constituée de chercheurs d’Aberdeen et du laboratoire Chrono-environnement. J’ai ciblé deux objectifs : définir l’extension du site et fouiller les zones menacées par l’érosion côtière ainsi qu’évaluer le potentiel d’autres sites ici en jaune détectés par la prospection géophysique. Parallèlement nous allons évaluer l’exploitation en ressources animales, caribou et saumon principalement, par des analyses d’ADN sédimentaire dans les lacs et tourbières environnants. Les 100 000 objets déjà découverts, dont 95 % sont organiques, mériteront aussi d’être étudiés plus en détail. A ce jour, on a trouvé un seul objet en métal, quelques milliers lithiques et céramiques. J’envisage à moyen terme la soumission d’un projet ANR, qui pourrait s’intituler PERISH’ART.</a:t>
            </a:r>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 is what the region looks like from the air - braided river systems, low lands, changing hydrology</a:t>
            </a:r>
          </a:p>
        </p:txBody>
      </p:sp>
      <p:sp>
        <p:nvSpPr>
          <p:cNvPr id="204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0AA9E4-08CB-4B54-A363-B96746221931}" type="slidenum">
              <a:rPr lang="en-US" altLang="en-US" sz="1200"/>
              <a:pPr/>
              <a:t>4</a:t>
            </a:fld>
            <a:endParaRPr lang="en-US" altLang="en-US" sz="1200"/>
          </a:p>
        </p:txBody>
      </p:sp>
    </p:spTree>
    <p:extLst>
      <p:ext uri="{BB962C8B-B14F-4D97-AF65-F5344CB8AC3E}">
        <p14:creationId xmlns:p14="http://schemas.microsoft.com/office/powerpoint/2010/main" val="185953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D2A494-3906-44EB-87E6-E77729D14D19}" type="slidenum">
              <a:rPr lang="en-US" altLang="en-US" sz="1200"/>
              <a:pPr/>
              <a:t>6</a:t>
            </a:fld>
            <a:endParaRPr lang="en-US" altLang="en-US" sz="1200"/>
          </a:p>
        </p:txBody>
      </p:sp>
      <p:sp>
        <p:nvSpPr>
          <p:cNvPr id="28675" name="Rectangle 2"/>
          <p:cNvSpPr>
            <a:spLocks noGrp="1" noRot="1" noChangeAspect="1" noChangeArrowheads="1" noTextEdit="1"/>
          </p:cNvSpPr>
          <p:nvPr>
            <p:ph type="sldImg"/>
          </p:nvPr>
        </p:nvSpPr>
        <p:spPr>
          <a:xfrm>
            <a:off x="92075" y="744538"/>
            <a:ext cx="6616700" cy="3722687"/>
          </a:xfrm>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r>
              <a:rPr lang="en-US" altLang="en-US" dirty="0">
                <a:latin typeface="Arial" panose="020B0604020202020204" pitchFamily="34" charset="0"/>
                <a:ea typeface="ＭＳ Ｐゴシック" panose="020B0600070205080204" pitchFamily="34" charset="-128"/>
              </a:rPr>
              <a:t>One unexpected </a:t>
            </a:r>
            <a:r>
              <a:rPr lang="en-US" altLang="en-US" dirty="0" err="1">
                <a:latin typeface="Arial" panose="020B0604020202020204" pitchFamily="34" charset="0"/>
                <a:ea typeface="ＭＳ Ｐゴシック" panose="020B0600070205080204" pitchFamily="34" charset="-128"/>
              </a:rPr>
              <a:t>casuality</a:t>
            </a:r>
            <a:r>
              <a:rPr lang="en-US" altLang="en-US" baseline="0" dirty="0">
                <a:latin typeface="Arial" panose="020B0604020202020204" pitchFamily="34" charset="0"/>
                <a:ea typeface="ＭＳ Ｐゴシック" panose="020B0600070205080204" pitchFamily="34" charset="-128"/>
              </a:rPr>
              <a:t> is archaeology, all along </a:t>
            </a:r>
            <a:r>
              <a:rPr lang="en-US" altLang="en-US" baseline="0" dirty="0" err="1">
                <a:latin typeface="Arial" panose="020B0604020202020204" pitchFamily="34" charset="0"/>
                <a:ea typeface="ＭＳ Ｐゴシック" panose="020B0600070205080204" pitchFamily="34" charset="-128"/>
              </a:rPr>
              <a:t>bering</a:t>
            </a:r>
            <a:r>
              <a:rPr lang="en-US" altLang="en-US" baseline="0" dirty="0">
                <a:latin typeface="Arial" panose="020B0604020202020204" pitchFamily="34" charset="0"/>
                <a:ea typeface="ＭＳ Ｐゴシック" panose="020B0600070205080204" pitchFamily="34" charset="-128"/>
              </a:rPr>
              <a:t> sea coast, locals have been reporting objects on beaches, etc. Including around the village of </a:t>
            </a:r>
            <a:r>
              <a:rPr lang="en-US" altLang="en-US" baseline="0" dirty="0" err="1">
                <a:latin typeface="Arial" panose="020B0604020202020204" pitchFamily="34" charset="0"/>
                <a:ea typeface="ＭＳ Ｐゴシック" panose="020B0600070205080204" pitchFamily="34" charset="-128"/>
              </a:rPr>
              <a:t>Quinhagak</a:t>
            </a:r>
            <a:r>
              <a:rPr lang="en-US" altLang="en-US" baseline="0" dirty="0">
                <a:latin typeface="Arial" panose="020B0604020202020204" pitchFamily="34" charset="0"/>
                <a:ea typeface="ＭＳ Ｐゴシック" panose="020B0600070205080204" pitchFamily="34" charset="-128"/>
              </a:rPr>
              <a: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Faced with the loss of their cultural heritage, the Native Corporation, </a:t>
            </a:r>
            <a:r>
              <a:rPr lang="en-US" altLang="en-US" dirty="0" err="1">
                <a:latin typeface="Arial" panose="020B0604020202020204" pitchFamily="34" charset="0"/>
                <a:ea typeface="ＭＳ Ｐゴシック" panose="020B0600070205080204" pitchFamily="34" charset="-128"/>
              </a:rPr>
              <a:t>Qanirtuuq</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Inc</a:t>
            </a:r>
            <a:r>
              <a:rPr lang="en-US" altLang="en-US" dirty="0">
                <a:latin typeface="Arial" panose="020B0604020202020204" pitchFamily="34" charset="0"/>
                <a:ea typeface="ＭＳ Ｐゴシック" panose="020B0600070205080204" pitchFamily="34" charset="-128"/>
              </a:rPr>
              <a:t> took a bold step in initiating an academic partnership with our PI Rick Knecht, who at the time was based in Alaska, and then with the University of Aberdeen when Rick moved there in 2009</a:t>
            </a:r>
            <a:r>
              <a:rPr lang="en-US" altLang="en-US" baseline="0" dirty="0">
                <a:latin typeface="Arial" panose="020B0604020202020204" pitchFamily="34" charset="0"/>
                <a:ea typeface="ＭＳ Ｐゴシック" panose="020B0600070205080204" pitchFamily="34" charset="-128"/>
              </a:rPr>
              <a:t>. Rick is an Arctic archaeologist, and I am a </a:t>
            </a:r>
            <a:r>
              <a:rPr lang="en-US" altLang="en-US" baseline="0" dirty="0" err="1">
                <a:latin typeface="Arial" panose="020B0604020202020204" pitchFamily="34" charset="0"/>
                <a:ea typeface="ＭＳ Ｐゴシック" panose="020B0600070205080204" pitchFamily="34" charset="-128"/>
              </a:rPr>
              <a:t>bioarchaeologist</a:t>
            </a:r>
            <a:r>
              <a:rPr lang="en-US" altLang="en-US" baseline="0" dirty="0">
                <a:latin typeface="Arial" panose="020B0604020202020204" pitchFamily="34" charset="0"/>
                <a:ea typeface="ＭＳ Ｐゴシック" panose="020B0600070205080204" pitchFamily="34" charset="-128"/>
              </a:rPr>
              <a:t>. Specializing with colleagues with experience in community archaeology, and the local native corporation and village, we established </a:t>
            </a: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Vehicle for transfer of cultural knowledge, cultural pride and learning from one another</a:t>
            </a: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573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D2A494-3906-44EB-87E6-E77729D14D19}" type="slidenum">
              <a:rPr lang="en-US" altLang="en-US" sz="1200"/>
              <a:pPr/>
              <a:t>7</a:t>
            </a:fld>
            <a:endParaRPr lang="en-US" altLang="en-US" sz="1200"/>
          </a:p>
        </p:txBody>
      </p:sp>
      <p:sp>
        <p:nvSpPr>
          <p:cNvPr id="28675" name="Rectangle 2"/>
          <p:cNvSpPr>
            <a:spLocks noGrp="1" noRot="1" noChangeAspect="1" noChangeArrowheads="1" noTextEdit="1"/>
          </p:cNvSpPr>
          <p:nvPr>
            <p:ph type="sldImg"/>
          </p:nvPr>
        </p:nvSpPr>
        <p:spPr>
          <a:xfrm>
            <a:off x="92075" y="744538"/>
            <a:ext cx="6616700" cy="3722687"/>
          </a:xfrm>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r>
              <a:rPr lang="en-US" altLang="en-US" dirty="0">
                <a:latin typeface="Arial" panose="020B0604020202020204" pitchFamily="34" charset="0"/>
                <a:ea typeface="ＭＳ Ｐゴシック" panose="020B0600070205080204" pitchFamily="34" charset="-128"/>
              </a:rPr>
              <a:t>One unexpected </a:t>
            </a:r>
            <a:r>
              <a:rPr lang="en-US" altLang="en-US" dirty="0" err="1">
                <a:latin typeface="Arial" panose="020B0604020202020204" pitchFamily="34" charset="0"/>
                <a:ea typeface="ＭＳ Ｐゴシック" panose="020B0600070205080204" pitchFamily="34" charset="-128"/>
              </a:rPr>
              <a:t>casuality</a:t>
            </a:r>
            <a:r>
              <a:rPr lang="en-US" altLang="en-US" baseline="0" dirty="0">
                <a:latin typeface="Arial" panose="020B0604020202020204" pitchFamily="34" charset="0"/>
                <a:ea typeface="ＭＳ Ｐゴシック" panose="020B0600070205080204" pitchFamily="34" charset="-128"/>
              </a:rPr>
              <a:t> is archaeology, all along </a:t>
            </a:r>
            <a:r>
              <a:rPr lang="en-US" altLang="en-US" baseline="0" dirty="0" err="1">
                <a:latin typeface="Arial" panose="020B0604020202020204" pitchFamily="34" charset="0"/>
                <a:ea typeface="ＭＳ Ｐゴシック" panose="020B0600070205080204" pitchFamily="34" charset="-128"/>
              </a:rPr>
              <a:t>bering</a:t>
            </a:r>
            <a:r>
              <a:rPr lang="en-US" altLang="en-US" baseline="0" dirty="0">
                <a:latin typeface="Arial" panose="020B0604020202020204" pitchFamily="34" charset="0"/>
                <a:ea typeface="ＭＳ Ｐゴシック" panose="020B0600070205080204" pitchFamily="34" charset="-128"/>
              </a:rPr>
              <a:t> sea coast, locals have been reporting objects on beaches, etc. Including around the village of </a:t>
            </a:r>
            <a:r>
              <a:rPr lang="en-US" altLang="en-US" baseline="0" dirty="0" err="1">
                <a:latin typeface="Arial" panose="020B0604020202020204" pitchFamily="34" charset="0"/>
                <a:ea typeface="ＭＳ Ｐゴシック" panose="020B0600070205080204" pitchFamily="34" charset="-128"/>
              </a:rPr>
              <a:t>Quinhagak</a:t>
            </a:r>
            <a:r>
              <a:rPr lang="en-US" altLang="en-US" baseline="0" dirty="0">
                <a:latin typeface="Arial" panose="020B0604020202020204" pitchFamily="34" charset="0"/>
                <a:ea typeface="ＭＳ Ｐゴシック" panose="020B0600070205080204" pitchFamily="34" charset="-128"/>
              </a:rPr>
              <a: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Faced with the loss of their cultural heritage, the Native Corporation, </a:t>
            </a:r>
            <a:r>
              <a:rPr lang="en-US" altLang="en-US" dirty="0" err="1">
                <a:latin typeface="Arial" panose="020B0604020202020204" pitchFamily="34" charset="0"/>
                <a:ea typeface="ＭＳ Ｐゴシック" panose="020B0600070205080204" pitchFamily="34" charset="-128"/>
              </a:rPr>
              <a:t>Qanirtuuq</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Inc</a:t>
            </a:r>
            <a:r>
              <a:rPr lang="en-US" altLang="en-US" dirty="0">
                <a:latin typeface="Arial" panose="020B0604020202020204" pitchFamily="34" charset="0"/>
                <a:ea typeface="ＭＳ Ｐゴシック" panose="020B0600070205080204" pitchFamily="34" charset="-128"/>
              </a:rPr>
              <a:t> took a bold step in initiating an academic partnership with our PI Rick Knecht, who at the time was based in Alaska, and then with the University of Aberdeen when Rick moved there in 2009</a:t>
            </a:r>
            <a:r>
              <a:rPr lang="en-US" altLang="en-US" baseline="0" dirty="0">
                <a:latin typeface="Arial" panose="020B0604020202020204" pitchFamily="34" charset="0"/>
                <a:ea typeface="ＭＳ Ｐゴシック" panose="020B0600070205080204" pitchFamily="34" charset="-128"/>
              </a:rPr>
              <a:t>. Rick is an Arctic archaeologist, and I am a </a:t>
            </a:r>
            <a:r>
              <a:rPr lang="en-US" altLang="en-US" baseline="0" dirty="0" err="1">
                <a:latin typeface="Arial" panose="020B0604020202020204" pitchFamily="34" charset="0"/>
                <a:ea typeface="ＭＳ Ｐゴシック" panose="020B0600070205080204" pitchFamily="34" charset="-128"/>
              </a:rPr>
              <a:t>bioarchaeologist</a:t>
            </a:r>
            <a:r>
              <a:rPr lang="en-US" altLang="en-US" baseline="0" dirty="0">
                <a:latin typeface="Arial" panose="020B0604020202020204" pitchFamily="34" charset="0"/>
                <a:ea typeface="ＭＳ Ｐゴシック" panose="020B0600070205080204" pitchFamily="34" charset="-128"/>
              </a:rPr>
              <a:t>. Specializing with colleagues with experience in community archaeology, and the local native corporation and village, we established </a:t>
            </a: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Vehicle for transfer of cultural knowledge, cultural pride and learning from one another</a:t>
            </a: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5736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show you now some of the wonderful objects</a:t>
            </a:r>
            <a:r>
              <a:rPr lang="en-GB" baseline="0" dirty="0"/>
              <a:t> from the site, in which conditions that were frozen until very recently have led to amazing preservation. This also helps to explain a little about the forging of our new collaboration with pre-tech. </a:t>
            </a:r>
          </a:p>
          <a:p>
            <a:endParaRPr lang="en-GB" baseline="0" dirty="0"/>
          </a:p>
          <a:p>
            <a:r>
              <a:rPr lang="en-GB" baseline="0" dirty="0"/>
              <a:t>Animals are pervasive at the site in so many forms. From bones, to hair, and clothing, to also being a massive part of technology. We have animals featuring in many artistic representations at the site, for example in this walrus-man mask, or wolf-man mask, we also of course have other objects associated with animals both in terms of the stone tools that are used to process them, but also a lot of a organic technology, so weaponry and other objects made of bone, ivory and antler. </a:t>
            </a:r>
          </a:p>
          <a:p>
            <a:endParaRPr lang="en-GB" baseline="0" dirty="0"/>
          </a:p>
          <a:p>
            <a:r>
              <a:rPr lang="en-GB" baseline="0" dirty="0"/>
              <a:t>And that relationship between animals in the living </a:t>
            </a:r>
            <a:r>
              <a:rPr lang="en-GB" baseline="0" dirty="0" err="1"/>
              <a:t>worl</a:t>
            </a:r>
            <a:r>
              <a:rPr lang="en-GB" baseline="0" dirty="0"/>
              <a:t>, in subsistence, </a:t>
            </a:r>
            <a:r>
              <a:rPr lang="en-GB" baseline="0" dirty="0" err="1"/>
              <a:t>intechnology</a:t>
            </a:r>
            <a:r>
              <a:rPr lang="en-GB" baseline="0" dirty="0"/>
              <a:t>, and in the </a:t>
            </a:r>
            <a:r>
              <a:rPr lang="en-GB" baseline="0" dirty="0" err="1"/>
              <a:t>lifeworlds</a:t>
            </a:r>
            <a:r>
              <a:rPr lang="en-GB" baseline="0" dirty="0"/>
              <a:t> of the </a:t>
            </a:r>
            <a:r>
              <a:rPr lang="en-GB" baseline="0" dirty="0" err="1"/>
              <a:t>precontact</a:t>
            </a:r>
            <a:r>
              <a:rPr lang="en-GB" baseline="0" dirty="0"/>
              <a:t> </a:t>
            </a:r>
            <a:r>
              <a:rPr lang="en-GB" baseline="0" dirty="0" err="1"/>
              <a:t>Yup’ik</a:t>
            </a:r>
            <a:r>
              <a:rPr lang="en-GB" baseline="0" dirty="0"/>
              <a:t> became an area we really wanted to explore further – and in discussions with Isabelle and Claire, we realised that their specialisms in organic </a:t>
            </a:r>
            <a:r>
              <a:rPr lang="en-GB" baseline="0" dirty="0" err="1"/>
              <a:t>technwology</a:t>
            </a:r>
            <a:r>
              <a:rPr lang="en-GB" baseline="0" dirty="0"/>
              <a:t> and their </a:t>
            </a:r>
            <a:r>
              <a:rPr lang="en-GB" baseline="0" dirty="0" err="1"/>
              <a:t>chaine</a:t>
            </a:r>
            <a:r>
              <a:rPr lang="en-GB" baseline="0" dirty="0"/>
              <a:t> </a:t>
            </a:r>
            <a:r>
              <a:rPr lang="en-GB" baseline="0" dirty="0" err="1"/>
              <a:t>opertoire</a:t>
            </a:r>
            <a:r>
              <a:rPr lang="en-GB" baseline="0" dirty="0"/>
              <a:t> approach would really bring something great to this.</a:t>
            </a:r>
          </a:p>
        </p:txBody>
      </p:sp>
      <p:sp>
        <p:nvSpPr>
          <p:cNvPr id="4" name="Slide Number Placeholder 3"/>
          <p:cNvSpPr>
            <a:spLocks noGrp="1"/>
          </p:cNvSpPr>
          <p:nvPr>
            <p:ph type="sldNum" sz="quarter" idx="10"/>
          </p:nvPr>
        </p:nvSpPr>
        <p:spPr/>
        <p:txBody>
          <a:bodyPr/>
          <a:lstStyle/>
          <a:p>
            <a:fld id="{C27873FE-D405-4D11-955F-2721DB42749A}" type="slidenum">
              <a:rPr lang="en-GB" smtClean="0"/>
              <a:t>8</a:t>
            </a:fld>
            <a:endParaRPr lang="en-GB"/>
          </a:p>
        </p:txBody>
      </p:sp>
    </p:spTree>
    <p:extLst>
      <p:ext uri="{BB962C8B-B14F-4D97-AF65-F5344CB8AC3E}">
        <p14:creationId xmlns:p14="http://schemas.microsoft.com/office/powerpoint/2010/main" val="2229102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A97C25CE-8A03-461E-869E-2124156599F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93" tIns="49499" rIns="98993" bIns="49499" anchor="b"/>
          <a:lstStyle>
            <a:lvl1pPr defTabSz="1023938">
              <a:defRPr>
                <a:solidFill>
                  <a:schemeClr val="tx1"/>
                </a:solidFill>
                <a:latin typeface="Arial" panose="020B0604020202020204" pitchFamily="34" charset="0"/>
                <a:ea typeface="ＭＳ Ｐゴシック" panose="020B0600070205080204" pitchFamily="34" charset="-128"/>
              </a:defRPr>
            </a:lvl1pPr>
            <a:lvl2pPr marL="742950" indent="-285750" defTabSz="1023938">
              <a:defRPr>
                <a:solidFill>
                  <a:schemeClr val="tx1"/>
                </a:solidFill>
                <a:latin typeface="Arial" panose="020B0604020202020204" pitchFamily="34" charset="0"/>
                <a:ea typeface="ＭＳ Ｐゴシック" panose="020B0600070205080204" pitchFamily="34" charset="-128"/>
              </a:defRPr>
            </a:lvl2pPr>
            <a:lvl3pPr marL="1143000" indent="-228600" defTabSz="1023938">
              <a:defRPr>
                <a:solidFill>
                  <a:schemeClr val="tx1"/>
                </a:solidFill>
                <a:latin typeface="Arial" panose="020B0604020202020204" pitchFamily="34" charset="0"/>
                <a:ea typeface="ＭＳ Ｐゴシック" panose="020B0600070205080204" pitchFamily="34" charset="-128"/>
              </a:defRPr>
            </a:lvl3pPr>
            <a:lvl4pPr marL="1600200" indent="-228600" defTabSz="1023938">
              <a:defRPr>
                <a:solidFill>
                  <a:schemeClr val="tx1"/>
                </a:solidFill>
                <a:latin typeface="Arial" panose="020B0604020202020204" pitchFamily="34" charset="0"/>
                <a:ea typeface="ＭＳ Ｐゴシック" panose="020B0600070205080204" pitchFamily="34" charset="-128"/>
              </a:defRPr>
            </a:lvl4pPr>
            <a:lvl5pPr marL="2057400" indent="-228600" defTabSz="1023938">
              <a:defRPr>
                <a:solidFill>
                  <a:schemeClr val="tx1"/>
                </a:solidFill>
                <a:latin typeface="Arial" panose="020B0604020202020204" pitchFamily="34" charset="0"/>
                <a:ea typeface="ＭＳ Ｐゴシック" panose="020B0600070205080204" pitchFamily="34" charset="-128"/>
              </a:defRPr>
            </a:lvl5pPr>
            <a:lvl6pPr marL="2514600" indent="-228600" defTabSz="1023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1023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1023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10239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78098F23-30CF-412D-B286-34A73D66CAEC}" type="slidenum">
              <a:rPr lang="fr-FR" altLang="fr-FR" sz="1300"/>
              <a:pPr algn="r" eaLnBrk="1" hangingPunct="1"/>
              <a:t>10</a:t>
            </a:fld>
            <a:endParaRPr lang="fr-FR" altLang="fr-FR" sz="1300"/>
          </a:p>
        </p:txBody>
      </p:sp>
      <p:sp>
        <p:nvSpPr>
          <p:cNvPr id="24579" name="Rectangle 2">
            <a:extLst>
              <a:ext uri="{FF2B5EF4-FFF2-40B4-BE49-F238E27FC236}">
                <a16:creationId xmlns:a16="http://schemas.microsoft.com/office/drawing/2014/main" id="{699995ED-4B67-46BD-81C2-8E2BC72F2C09}"/>
              </a:ext>
            </a:extLst>
          </p:cNvPr>
          <p:cNvSpPr>
            <a:spLocks noGrp="1" noRot="1" noChangeAspect="1" noChangeArrowheads="1" noTextEdit="1"/>
          </p:cNvSpPr>
          <p:nvPr>
            <p:ph type="sldImg"/>
          </p:nvPr>
        </p:nvSpPr>
        <p:spPr>
          <a:xfrm>
            <a:off x="141288" y="768350"/>
            <a:ext cx="6818312" cy="3836988"/>
          </a:xfrm>
          <a:ln/>
        </p:spPr>
      </p:sp>
      <p:sp>
        <p:nvSpPr>
          <p:cNvPr id="24580" name="Rectangle 3">
            <a:extLst>
              <a:ext uri="{FF2B5EF4-FFF2-40B4-BE49-F238E27FC236}">
                <a16:creationId xmlns:a16="http://schemas.microsoft.com/office/drawing/2014/main" id="{35997C8E-B8F2-4B13-AA71-81B89D87DD39}"/>
              </a:ext>
            </a:extLst>
          </p:cNvPr>
          <p:cNvSpPr>
            <a:spLocks noGrp="1" noChangeArrowheads="1"/>
          </p:cNvSpPr>
          <p:nvPr>
            <p:ph type="body" idx="1"/>
          </p:nvPr>
        </p:nvSpPr>
        <p:spPr>
          <a:xfrm>
            <a:off x="711200" y="4860925"/>
            <a:ext cx="56769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93" tIns="49499" rIns="98993" bIns="49499"/>
          <a:lstStyle/>
          <a:p>
            <a:r>
              <a:rPr lang="fr-FR" altLang="fr-FR" sz="1800">
                <a:latin typeface="Calibri" panose="020F0502020204030204" pitchFamily="34" charset="0"/>
                <a:ea typeface="ＭＳ Ｐゴシック" panose="020B0600070205080204" pitchFamily="34" charset="-128"/>
              </a:rPr>
              <a:t>Cette mission YUP’IK s’inscrit dans la continuité de deux précédents projets auxquels j’ai participé menés conjointement par les Universités d’Aberdeen et de Nanterre dans le cadre du LabEx Les Passés dans le Présent. Cette région est pour ainsi dire inexplorée, d’un point de vue archéologique. La société yup’ik est en revanche bien étudiée d’un point de vue anthropologique. </a:t>
            </a:r>
          </a:p>
          <a:p>
            <a:r>
              <a:rPr lang="fr-FR" altLang="fr-FR" sz="1800">
                <a:latin typeface="Calibri" panose="020F0502020204030204" pitchFamily="34" charset="0"/>
                <a:ea typeface="ＭＳ Ｐゴシック" panose="020B0600070205080204" pitchFamily="34" charset="-128"/>
              </a:rPr>
              <a:t>A ce jour, seuls quatre sites ont été recensés dans le sud-ouest alaskien pour les périodes médiévales et modernes, dont 3 fouillés anciennement. Le site au cœur de la mission française est Nunalleq, qui a fait l’objet de 7 campagnes de fouilles. Il est daté entre les 15</a:t>
            </a:r>
            <a:r>
              <a:rPr lang="fr-FR" altLang="fr-FR" sz="1800" baseline="30000">
                <a:latin typeface="Calibri" panose="020F0502020204030204" pitchFamily="34" charset="0"/>
                <a:ea typeface="ＭＳ Ｐゴシック" panose="020B0600070205080204" pitchFamily="34" charset="-128"/>
              </a:rPr>
              <a:t>e</a:t>
            </a:r>
            <a:r>
              <a:rPr lang="fr-FR" altLang="fr-FR" sz="1800">
                <a:latin typeface="Calibri" panose="020F0502020204030204" pitchFamily="34" charset="0"/>
                <a:ea typeface="ＭＳ Ｐゴシック" panose="020B0600070205080204" pitchFamily="34" charset="-128"/>
              </a:rPr>
              <a:t> et 17</a:t>
            </a:r>
            <a:r>
              <a:rPr lang="fr-FR" altLang="fr-FR" sz="1800" baseline="30000">
                <a:latin typeface="Calibri" panose="020F0502020204030204" pitchFamily="34" charset="0"/>
                <a:ea typeface="ＭＳ Ｐゴシック" panose="020B0600070205080204" pitchFamily="34" charset="-128"/>
              </a:rPr>
              <a:t>e</a:t>
            </a:r>
            <a:r>
              <a:rPr lang="fr-FR" altLang="fr-FR" sz="1800">
                <a:latin typeface="Calibri" panose="020F0502020204030204" pitchFamily="34" charset="0"/>
                <a:ea typeface="ＭＳ Ｐゴシック" panose="020B0600070205080204" pitchFamily="34" charset="-128"/>
              </a:rPr>
              <a:t> siècles, et a été fouillé sur plus de 400 m². Il vient d’être classé par le National Geographic parmi les 100 sites les plus remarquables et les 100 découvertes qui ont changé le monde. Voyant </a:t>
            </a:r>
            <a:r>
              <a:rPr lang="fr-FR" altLang="fr-FR" sz="1800" b="1">
                <a:latin typeface="Arial" panose="020B0604020202020204" pitchFamily="34" charset="0"/>
                <a:ea typeface="ＭＳ Ｐゴシック" panose="020B0600070205080204" pitchFamily="34" charset="-128"/>
              </a:rPr>
              <a:t>ce site partir à la mer, les habitants actuels sont à l’origine du projet car ils voulaient sauver ce témoin des conflits armés qui ont sévi avec l’intensification du Petit Age Glaciaire. Leur tradition orale raconte en effet fidèlement l’abandon du site il y a 400 ans après le massacre de ces habitants, ce qui a été confirmé trait pour trait par l’archéologie</a:t>
            </a:r>
            <a:r>
              <a:rPr lang="fr-FR" altLang="fr-FR" sz="1800">
                <a:latin typeface="Arial" panose="020B0604020202020204" pitchFamily="34" charset="0"/>
                <a:ea typeface="ＭＳ Ｐゴシック" panose="020B0600070205080204" pitchFamily="34" charset="-128"/>
              </a:rPr>
              <a:t>.</a:t>
            </a:r>
          </a:p>
          <a:p>
            <a:r>
              <a:rPr lang="fr-FR" altLang="fr-FR" sz="1800">
                <a:latin typeface="Calibri" panose="020F0502020204030204" pitchFamily="34" charset="0"/>
                <a:ea typeface="ＭＳ Ｐゴシック" panose="020B0600070205080204" pitchFamily="34" charset="-128"/>
              </a:rPr>
              <a:t>Sont en cours une monographie et la constitution d’un musée virtuel pris en charge par l’Université d’Aberdeen. De mon côté, j’ai voulu reprendre les fouilles arrêtées depuis 3 ans. </a:t>
            </a:r>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most</a:t>
            </a:r>
            <a:r>
              <a:rPr lang="en-GB" baseline="0" dirty="0"/>
              <a:t> fundamental ways we can look at animals in archaeology is their bones. </a:t>
            </a:r>
          </a:p>
          <a:p>
            <a:endParaRPr lang="en-GB" baseline="0" dirty="0"/>
          </a:p>
          <a:p>
            <a:r>
              <a:rPr lang="en-GB" baseline="0" dirty="0"/>
              <a:t>This is a way of accessing diet, but beyond that tells us about their treatment, in terms of how they were hunted and butchered, but even their treatment within society - such as their health status.</a:t>
            </a:r>
          </a:p>
          <a:p>
            <a:endParaRPr lang="en-GB" baseline="0" dirty="0"/>
          </a:p>
          <a:p>
            <a:r>
              <a:rPr lang="en-GB" baseline="0" dirty="0"/>
              <a:t>But we have to remember that the </a:t>
            </a:r>
            <a:r>
              <a:rPr lang="en-GB" baseline="0" dirty="0" err="1"/>
              <a:t>zooarchaeological</a:t>
            </a:r>
            <a:r>
              <a:rPr lang="en-GB" baseline="0" dirty="0"/>
              <a:t> record itself is a social construct in the sense that it’s dictated by cultural disposal </a:t>
            </a:r>
            <a:r>
              <a:rPr lang="en-GB" baseline="0" dirty="0" err="1"/>
              <a:t>pratices</a:t>
            </a:r>
            <a:r>
              <a:rPr lang="en-GB" baseline="0" dirty="0"/>
              <a:t> and preferences.</a:t>
            </a:r>
          </a:p>
          <a:p>
            <a:endParaRPr lang="en-GB" dirty="0"/>
          </a:p>
        </p:txBody>
      </p:sp>
      <p:sp>
        <p:nvSpPr>
          <p:cNvPr id="4" name="Slide Number Placeholder 3"/>
          <p:cNvSpPr>
            <a:spLocks noGrp="1"/>
          </p:cNvSpPr>
          <p:nvPr>
            <p:ph type="sldNum" sz="quarter" idx="10"/>
          </p:nvPr>
        </p:nvSpPr>
        <p:spPr/>
        <p:txBody>
          <a:bodyPr/>
          <a:lstStyle/>
          <a:p>
            <a:fld id="{C27873FE-D405-4D11-955F-2721DB42749A}" type="slidenum">
              <a:rPr lang="en-GB" smtClean="0"/>
              <a:t>11</a:t>
            </a:fld>
            <a:endParaRPr lang="en-GB"/>
          </a:p>
        </p:txBody>
      </p:sp>
    </p:spTree>
    <p:extLst>
      <p:ext uri="{BB962C8B-B14F-4D97-AF65-F5344CB8AC3E}">
        <p14:creationId xmlns:p14="http://schemas.microsoft.com/office/powerpoint/2010/main" val="169379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most</a:t>
            </a:r>
            <a:r>
              <a:rPr lang="en-GB" baseline="0" dirty="0"/>
              <a:t> fundamental ways we can look at animals in archaeology is their bones. </a:t>
            </a:r>
          </a:p>
          <a:p>
            <a:endParaRPr lang="en-GB" baseline="0" dirty="0"/>
          </a:p>
          <a:p>
            <a:r>
              <a:rPr lang="en-GB" baseline="0" dirty="0"/>
              <a:t>This is a way of accessing diet, but beyond that tells us about their treatment, in terms of how they were hunted and butchered, but even their treatment within society - such as their health status.</a:t>
            </a:r>
          </a:p>
          <a:p>
            <a:endParaRPr lang="en-GB" baseline="0" dirty="0"/>
          </a:p>
          <a:p>
            <a:r>
              <a:rPr lang="en-GB" baseline="0" dirty="0"/>
              <a:t>But we have to remember that the </a:t>
            </a:r>
            <a:r>
              <a:rPr lang="en-GB" baseline="0" dirty="0" err="1"/>
              <a:t>zooarchaeological</a:t>
            </a:r>
            <a:r>
              <a:rPr lang="en-GB" baseline="0" dirty="0"/>
              <a:t> record itself is a social construct in the sense that it’s dictated by cultural disposal </a:t>
            </a:r>
            <a:r>
              <a:rPr lang="en-GB" baseline="0" dirty="0" err="1"/>
              <a:t>pratices</a:t>
            </a:r>
            <a:r>
              <a:rPr lang="en-GB" baseline="0" dirty="0"/>
              <a:t> and preferences.</a:t>
            </a:r>
          </a:p>
          <a:p>
            <a:endParaRPr lang="en-GB" dirty="0"/>
          </a:p>
        </p:txBody>
      </p:sp>
      <p:sp>
        <p:nvSpPr>
          <p:cNvPr id="4" name="Slide Number Placeholder 3"/>
          <p:cNvSpPr>
            <a:spLocks noGrp="1"/>
          </p:cNvSpPr>
          <p:nvPr>
            <p:ph type="sldNum" sz="quarter" idx="10"/>
          </p:nvPr>
        </p:nvSpPr>
        <p:spPr/>
        <p:txBody>
          <a:bodyPr/>
          <a:lstStyle/>
          <a:p>
            <a:fld id="{C27873FE-D405-4D11-955F-2721DB42749A}" type="slidenum">
              <a:rPr lang="en-GB" smtClean="0"/>
              <a:t>12</a:t>
            </a:fld>
            <a:endParaRPr lang="en-GB"/>
          </a:p>
        </p:txBody>
      </p:sp>
    </p:spTree>
    <p:extLst>
      <p:ext uri="{BB962C8B-B14F-4D97-AF65-F5344CB8AC3E}">
        <p14:creationId xmlns:p14="http://schemas.microsoft.com/office/powerpoint/2010/main" val="169379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7873FE-D405-4D11-955F-2721DB42749A}" type="slidenum">
              <a:rPr lang="en-GB" smtClean="0"/>
              <a:t>13</a:t>
            </a:fld>
            <a:endParaRPr lang="en-GB"/>
          </a:p>
        </p:txBody>
      </p:sp>
    </p:spTree>
    <p:extLst>
      <p:ext uri="{BB962C8B-B14F-4D97-AF65-F5344CB8AC3E}">
        <p14:creationId xmlns:p14="http://schemas.microsoft.com/office/powerpoint/2010/main" val="11859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7/11/2022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7/11/2022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7/11/2022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7/11/2022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7/11/2022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6.jpe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notesSlide" Target="../notesSlides/notesSlide6.xml"/><Relationship Id="rId16"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customXml" Target="../ink/ink2.xml"/><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4.jpeg"/><Relationship Id="rId3" Type="http://schemas.openxmlformats.org/officeDocument/2006/relationships/image" Target="../media/image47.jpg"/><Relationship Id="rId7" Type="http://schemas.openxmlformats.org/officeDocument/2006/relationships/image" Target="../media/image28.jpeg"/><Relationship Id="rId12"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jpeg"/><Relationship Id="rId11" Type="http://schemas.microsoft.com/office/2007/relationships/hdphoto" Target="../media/hdphoto2.wdp"/><Relationship Id="rId5" Type="http://schemas.openxmlformats.org/officeDocument/2006/relationships/image" Target="../media/image49.jpeg"/><Relationship Id="rId10" Type="http://schemas.openxmlformats.org/officeDocument/2006/relationships/image" Target="../media/image52.jpeg"/><Relationship Id="rId4" Type="http://schemas.openxmlformats.org/officeDocument/2006/relationships/image" Target="../media/image48.jpe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3.wdp"/><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33.jpeg"/><Relationship Id="rId3" Type="http://schemas.openxmlformats.org/officeDocument/2006/relationships/customXml" Target="../ink/ink4.xml"/><Relationship Id="rId7" Type="http://schemas.openxmlformats.org/officeDocument/2006/relationships/customXml" Target="../ink/ink6.xml"/><Relationship Id="rId12"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78.png"/><Relationship Id="rId5" Type="http://schemas.openxmlformats.org/officeDocument/2006/relationships/customXml" Target="../ink/ink5.xml"/><Relationship Id="rId10" Type="http://schemas.openxmlformats.org/officeDocument/2006/relationships/image" Target="../media/image77.jpeg"/><Relationship Id="rId4" Type="http://schemas.openxmlformats.org/officeDocument/2006/relationships/image" Target="../media/image30.png"/><Relationship Id="rId9" Type="http://schemas.openxmlformats.org/officeDocument/2006/relationships/image" Target="../media/image76.jpeg"/><Relationship Id="rId14"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g"/><Relationship Id="rId15" Type="http://schemas.openxmlformats.org/officeDocument/2006/relationships/image" Target="../media/image29.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B20DF-F44C-499F-9FED-642C5602D518}"/>
              </a:ext>
            </a:extLst>
          </p:cNvPr>
          <p:cNvSpPr>
            <a:spLocks noGrp="1"/>
          </p:cNvSpPr>
          <p:nvPr>
            <p:ph type="ctrTitle"/>
          </p:nvPr>
        </p:nvSpPr>
        <p:spPr/>
        <p:txBody>
          <a:bodyPr/>
          <a:lstStyle/>
          <a:p>
            <a:r>
              <a:rPr lang="fr-FR" dirty="0"/>
              <a:t>Mission  </a:t>
            </a:r>
            <a:r>
              <a:rPr lang="fr-FR" dirty="0" err="1"/>
              <a:t>Yup’IK</a:t>
            </a:r>
            <a:br>
              <a:rPr lang="fr-FR" dirty="0"/>
            </a:br>
            <a:r>
              <a:rPr lang="fr-FR" dirty="0"/>
              <a:t>(2022-2025)</a:t>
            </a:r>
          </a:p>
        </p:txBody>
      </p:sp>
      <p:sp>
        <p:nvSpPr>
          <p:cNvPr id="3" name="Sous-titre 2">
            <a:extLst>
              <a:ext uri="{FF2B5EF4-FFF2-40B4-BE49-F238E27FC236}">
                <a16:creationId xmlns:a16="http://schemas.microsoft.com/office/drawing/2014/main" id="{32F95E13-20C3-4EC2-A33D-9884C27E9AF8}"/>
              </a:ext>
            </a:extLst>
          </p:cNvPr>
          <p:cNvSpPr>
            <a:spLocks noGrp="1"/>
          </p:cNvSpPr>
          <p:nvPr>
            <p:ph type="subTitle" idx="1"/>
          </p:nvPr>
        </p:nvSpPr>
        <p:spPr/>
        <p:txBody>
          <a:bodyPr/>
          <a:lstStyle/>
          <a:p>
            <a:r>
              <a:rPr lang="fr-FR" dirty="0"/>
              <a:t>Claire Houmard</a:t>
            </a:r>
          </a:p>
        </p:txBody>
      </p:sp>
    </p:spTree>
    <p:extLst>
      <p:ext uri="{BB962C8B-B14F-4D97-AF65-F5344CB8AC3E}">
        <p14:creationId xmlns:p14="http://schemas.microsoft.com/office/powerpoint/2010/main" val="4073742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8" name="Encre 7">
                <a:extLst>
                  <a:ext uri="{FF2B5EF4-FFF2-40B4-BE49-F238E27FC236}">
                    <a16:creationId xmlns:a16="http://schemas.microsoft.com/office/drawing/2014/main" id="{2A6C68D1-D83F-4036-86F6-0EE3F9B6FC8F}"/>
                  </a:ext>
                </a:extLst>
              </p14:cNvPr>
              <p14:cNvContentPartPr/>
              <p14:nvPr/>
            </p14:nvContentPartPr>
            <p14:xfrm>
              <a:off x="-1280610" y="1424856"/>
              <a:ext cx="360" cy="360"/>
            </p14:xfrm>
          </p:contentPart>
        </mc:Choice>
        <mc:Fallback xmlns="">
          <p:pic>
            <p:nvPicPr>
              <p:cNvPr id="8" name="Encre 7">
                <a:extLst>
                  <a:ext uri="{FF2B5EF4-FFF2-40B4-BE49-F238E27FC236}">
                    <a16:creationId xmlns:a16="http://schemas.microsoft.com/office/drawing/2014/main" id="{2A6C68D1-D83F-4036-86F6-0EE3F9B6FC8F}"/>
                  </a:ext>
                </a:extLst>
              </p:cNvPr>
              <p:cNvPicPr/>
              <p:nvPr/>
            </p:nvPicPr>
            <p:blipFill>
              <a:blip r:embed="rId4"/>
              <a:stretch>
                <a:fillRect/>
              </a:stretch>
            </p:blipFill>
            <p:spPr>
              <a:xfrm>
                <a:off x="-1289610" y="14158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Encre 8">
                <a:extLst>
                  <a:ext uri="{FF2B5EF4-FFF2-40B4-BE49-F238E27FC236}">
                    <a16:creationId xmlns:a16="http://schemas.microsoft.com/office/drawing/2014/main" id="{B14EE106-1EBE-4EE9-A3E6-2D848F4C68B5}"/>
                  </a:ext>
                </a:extLst>
              </p14:cNvPr>
              <p14:cNvContentPartPr/>
              <p14:nvPr/>
            </p14:nvContentPartPr>
            <p14:xfrm>
              <a:off x="-1234530" y="1493616"/>
              <a:ext cx="360" cy="360"/>
            </p14:xfrm>
          </p:contentPart>
        </mc:Choice>
        <mc:Fallback xmlns="">
          <p:pic>
            <p:nvPicPr>
              <p:cNvPr id="9" name="Encre 8">
                <a:extLst>
                  <a:ext uri="{FF2B5EF4-FFF2-40B4-BE49-F238E27FC236}">
                    <a16:creationId xmlns:a16="http://schemas.microsoft.com/office/drawing/2014/main" id="{B14EE106-1EBE-4EE9-A3E6-2D848F4C68B5}"/>
                  </a:ext>
                </a:extLst>
              </p:cNvPr>
              <p:cNvPicPr/>
              <p:nvPr/>
            </p:nvPicPr>
            <p:blipFill>
              <a:blip r:embed="rId6"/>
              <a:stretch>
                <a:fillRect/>
              </a:stretch>
            </p:blipFill>
            <p:spPr>
              <a:xfrm>
                <a:off x="-1243530" y="1489116"/>
                <a:ext cx="18000" cy="91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Encre 9">
                <a:extLst>
                  <a:ext uri="{FF2B5EF4-FFF2-40B4-BE49-F238E27FC236}">
                    <a16:creationId xmlns:a16="http://schemas.microsoft.com/office/drawing/2014/main" id="{83F02B41-EB7D-4361-870B-E3E6AC897438}"/>
                  </a:ext>
                </a:extLst>
              </p14:cNvPr>
              <p14:cNvContentPartPr/>
              <p14:nvPr/>
            </p14:nvContentPartPr>
            <p14:xfrm>
              <a:off x="-1234530" y="1493616"/>
              <a:ext cx="360" cy="360"/>
            </p14:xfrm>
          </p:contentPart>
        </mc:Choice>
        <mc:Fallback xmlns="">
          <p:pic>
            <p:nvPicPr>
              <p:cNvPr id="10" name="Encre 9">
                <a:extLst>
                  <a:ext uri="{FF2B5EF4-FFF2-40B4-BE49-F238E27FC236}">
                    <a16:creationId xmlns:a16="http://schemas.microsoft.com/office/drawing/2014/main" id="{83F02B41-EB7D-4361-870B-E3E6AC897438}"/>
                  </a:ext>
                </a:extLst>
              </p:cNvPr>
              <p:cNvPicPr/>
              <p:nvPr/>
            </p:nvPicPr>
            <p:blipFill>
              <a:blip r:embed="rId6"/>
              <a:stretch>
                <a:fillRect/>
              </a:stretch>
            </p:blipFill>
            <p:spPr>
              <a:xfrm>
                <a:off x="-1243530" y="1489116"/>
                <a:ext cx="18000" cy="9180"/>
              </a:xfrm>
              <a:prstGeom prst="rect">
                <a:avLst/>
              </a:prstGeom>
            </p:spPr>
          </p:pic>
        </mc:Fallback>
      </mc:AlternateContent>
      <p:sp>
        <p:nvSpPr>
          <p:cNvPr id="23559" name="TextBox 40">
            <a:extLst>
              <a:ext uri="{FF2B5EF4-FFF2-40B4-BE49-F238E27FC236}">
                <a16:creationId xmlns:a16="http://schemas.microsoft.com/office/drawing/2014/main" id="{9CE38964-EDED-40CD-B087-787AAA254D13}"/>
              </a:ext>
            </a:extLst>
          </p:cNvPr>
          <p:cNvSpPr txBox="1">
            <a:spLocks noChangeArrowheads="1"/>
          </p:cNvSpPr>
          <p:nvPr/>
        </p:nvSpPr>
        <p:spPr bwMode="auto">
          <a:xfrm>
            <a:off x="4770656" y="52604"/>
            <a:ext cx="165258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50000"/>
              </a:lnSpc>
              <a:spcBef>
                <a:spcPct val="0"/>
              </a:spcBef>
              <a:buFontTx/>
              <a:buNone/>
            </a:pPr>
            <a:r>
              <a:rPr lang="da-DK" altLang="da-DK" sz="2600" b="1" dirty="0">
                <a:solidFill>
                  <a:srgbClr val="0070C0"/>
                </a:solidFill>
                <a:latin typeface="Arial Rounded MT Bold" panose="020F0704030504030204" pitchFamily="34" charset="0"/>
              </a:rPr>
              <a:t>Projets</a:t>
            </a:r>
          </a:p>
        </p:txBody>
      </p:sp>
      <p:pic>
        <p:nvPicPr>
          <p:cNvPr id="23560" name="Picture 8">
            <a:extLst>
              <a:ext uri="{FF2B5EF4-FFF2-40B4-BE49-F238E27FC236}">
                <a16:creationId xmlns:a16="http://schemas.microsoft.com/office/drawing/2014/main" id="{BC284755-23A1-4DA9-934A-ECE04BF065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120" y="694606"/>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9">
            <a:extLst>
              <a:ext uri="{FF2B5EF4-FFF2-40B4-BE49-F238E27FC236}">
                <a16:creationId xmlns:a16="http://schemas.microsoft.com/office/drawing/2014/main" id="{7DF6BC90-9715-49A2-9D7E-57E91C6D4D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0119" y="827956"/>
            <a:ext cx="10795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36">
            <a:extLst>
              <a:ext uri="{FF2B5EF4-FFF2-40B4-BE49-F238E27FC236}">
                <a16:creationId xmlns:a16="http://schemas.microsoft.com/office/drawing/2014/main" id="{E298196E-68D9-4217-A8C0-A331DF45C4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7984" t="26901" r="18102" b="23627"/>
          <a:stretch>
            <a:fillRect/>
          </a:stretch>
        </p:blipFill>
        <p:spPr bwMode="auto">
          <a:xfrm>
            <a:off x="8930119" y="458068"/>
            <a:ext cx="10747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a:extLst>
              <a:ext uri="{FF2B5EF4-FFF2-40B4-BE49-F238E27FC236}">
                <a16:creationId xmlns:a16="http://schemas.microsoft.com/office/drawing/2014/main" id="{DD3502BE-459C-4B1E-83FF-70EC6607211B}"/>
              </a:ext>
            </a:extLst>
          </p:cNvPr>
          <p:cNvSpPr txBox="1">
            <a:spLocks noChangeArrowheads="1"/>
          </p:cNvSpPr>
          <p:nvPr/>
        </p:nvSpPr>
        <p:spPr bwMode="auto">
          <a:xfrm>
            <a:off x="4770656" y="693953"/>
            <a:ext cx="3063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da-DK" sz="1800" b="1"/>
              <a:t>Monographie (2020-2023)</a:t>
            </a:r>
          </a:p>
          <a:p>
            <a:pPr>
              <a:spcBef>
                <a:spcPct val="0"/>
              </a:spcBef>
              <a:buFontTx/>
              <a:buNone/>
            </a:pPr>
            <a:r>
              <a:rPr lang="fr-FR" altLang="da-DK" sz="1800" b="1"/>
              <a:t>Musée virtuel (2020-2022)</a:t>
            </a:r>
          </a:p>
          <a:p>
            <a:pPr>
              <a:spcBef>
                <a:spcPct val="0"/>
              </a:spcBef>
              <a:buFontTx/>
              <a:buNone/>
            </a:pPr>
            <a:r>
              <a:rPr lang="fr-FR" altLang="da-DK" sz="1800" b="1"/>
              <a:t>ALLY (2016-2018)</a:t>
            </a:r>
          </a:p>
          <a:p>
            <a:pPr>
              <a:spcBef>
                <a:spcPct val="0"/>
              </a:spcBef>
              <a:buFontTx/>
              <a:buNone/>
            </a:pPr>
            <a:r>
              <a:rPr lang="fr-FR" altLang="da-DK" sz="1800" b="1"/>
              <a:t>ELLA (2013-2017)</a:t>
            </a:r>
            <a:endParaRPr lang="fr-FR" altLang="fr-FR" sz="1800"/>
          </a:p>
        </p:txBody>
      </p:sp>
      <p:pic>
        <p:nvPicPr>
          <p:cNvPr id="19466" name="Picture 10" descr="Home">
            <a:extLst>
              <a:ext uri="{FF2B5EF4-FFF2-40B4-BE49-F238E27FC236}">
                <a16:creationId xmlns:a16="http://schemas.microsoft.com/office/drawing/2014/main" id="{68C871E6-27E7-4B65-8090-6721079B6F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839" t="-12915" r="-1558" b="-7874"/>
          <a:stretch>
            <a:fillRect/>
          </a:stretch>
        </p:blipFill>
        <p:spPr bwMode="auto">
          <a:xfrm>
            <a:off x="8168120" y="1466132"/>
            <a:ext cx="13128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 name="TextBox 40">
            <a:extLst>
              <a:ext uri="{FF2B5EF4-FFF2-40B4-BE49-F238E27FC236}">
                <a16:creationId xmlns:a16="http://schemas.microsoft.com/office/drawing/2014/main" id="{0E08A47C-4180-4AD6-B6C4-0078730D54E6}"/>
              </a:ext>
            </a:extLst>
          </p:cNvPr>
          <p:cNvSpPr txBox="1">
            <a:spLocks noChangeArrowheads="1"/>
          </p:cNvSpPr>
          <p:nvPr/>
        </p:nvSpPr>
        <p:spPr bwMode="auto">
          <a:xfrm>
            <a:off x="511608" y="85149"/>
            <a:ext cx="1651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50000"/>
              </a:lnSpc>
              <a:spcBef>
                <a:spcPct val="0"/>
              </a:spcBef>
              <a:buFontTx/>
              <a:buNone/>
            </a:pPr>
            <a:r>
              <a:rPr lang="da-DK" altLang="da-DK" sz="2600" b="1" dirty="0">
                <a:solidFill>
                  <a:srgbClr val="C00000"/>
                </a:solidFill>
                <a:latin typeface="Arial Rounded MT Bold" panose="020F0704030504030204" pitchFamily="34" charset="0"/>
              </a:rPr>
              <a:t>Fouilles</a:t>
            </a:r>
          </a:p>
        </p:txBody>
      </p:sp>
      <p:sp>
        <p:nvSpPr>
          <p:cNvPr id="24" name="ZoneTexte 23">
            <a:extLst>
              <a:ext uri="{FF2B5EF4-FFF2-40B4-BE49-F238E27FC236}">
                <a16:creationId xmlns:a16="http://schemas.microsoft.com/office/drawing/2014/main" id="{BD05379A-08BC-4993-ACCB-8A1C0D31AED2}"/>
              </a:ext>
            </a:extLst>
          </p:cNvPr>
          <p:cNvSpPr txBox="1">
            <a:spLocks noChangeArrowheads="1"/>
          </p:cNvSpPr>
          <p:nvPr/>
        </p:nvSpPr>
        <p:spPr bwMode="auto">
          <a:xfrm>
            <a:off x="511609" y="740786"/>
            <a:ext cx="3063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da-DK" sz="1800" b="1" dirty="0"/>
              <a:t>Mission française YUP’IK (2022-2025)</a:t>
            </a:r>
          </a:p>
          <a:p>
            <a:pPr>
              <a:spcBef>
                <a:spcPct val="0"/>
              </a:spcBef>
              <a:buFontTx/>
              <a:buNone/>
            </a:pPr>
            <a:r>
              <a:rPr lang="fr-FR" altLang="da-DK" sz="1800" b="1" dirty="0"/>
              <a:t>programmées (2013-2019)</a:t>
            </a:r>
          </a:p>
          <a:p>
            <a:pPr>
              <a:spcBef>
                <a:spcPct val="0"/>
              </a:spcBef>
              <a:buFontTx/>
              <a:buNone/>
            </a:pPr>
            <a:r>
              <a:rPr lang="fr-FR" altLang="da-DK" sz="1800" b="1" dirty="0"/>
              <a:t>sauvetage (2009-2010)</a:t>
            </a:r>
            <a:endParaRPr lang="fr-FR" altLang="fr-FR" sz="1800" dirty="0"/>
          </a:p>
        </p:txBody>
      </p:sp>
      <p:pic>
        <p:nvPicPr>
          <p:cNvPr id="26" name="Picture 26">
            <a:extLst>
              <a:ext uri="{FF2B5EF4-FFF2-40B4-BE49-F238E27FC236}">
                <a16:creationId xmlns:a16="http://schemas.microsoft.com/office/drawing/2014/main" id="{298E0329-290C-4978-B25A-886CC0EA47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98519" y="3391116"/>
            <a:ext cx="1900238"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7">
            <a:extLst>
              <a:ext uri="{FF2B5EF4-FFF2-40B4-BE49-F238E27FC236}">
                <a16:creationId xmlns:a16="http://schemas.microsoft.com/office/drawing/2014/main" id="{0C255B38-FF55-4F11-86D1-8B1EB8DF5CAE}"/>
              </a:ext>
            </a:extLst>
          </p:cNvPr>
          <p:cNvGrpSpPr>
            <a:grpSpLocks/>
          </p:cNvGrpSpPr>
          <p:nvPr/>
        </p:nvGrpSpPr>
        <p:grpSpPr bwMode="auto">
          <a:xfrm>
            <a:off x="165532" y="2237798"/>
            <a:ext cx="2833688" cy="3219450"/>
            <a:chOff x="7366000" y="92075"/>
            <a:chExt cx="1639888" cy="1865313"/>
          </a:xfrm>
        </p:grpSpPr>
        <p:pic>
          <p:nvPicPr>
            <p:cNvPr id="23586" name="Picture 25" descr="ProvenanceObjets-2">
              <a:extLst>
                <a:ext uri="{FF2B5EF4-FFF2-40B4-BE49-F238E27FC236}">
                  <a16:creationId xmlns:a16="http://schemas.microsoft.com/office/drawing/2014/main" id="{8666A15E-34CE-4D81-B321-CA848F7805A8}"/>
                </a:ext>
              </a:extLst>
            </p:cNvPr>
            <p:cNvPicPr>
              <a:picLocks noChangeAspect="1" noChangeArrowheads="1"/>
            </p:cNvPicPr>
            <p:nvPr/>
          </p:nvPicPr>
          <p:blipFill>
            <a:blip r:embed="rId13">
              <a:clrChange>
                <a:clrFrom>
                  <a:srgbClr val="0F0D22"/>
                </a:clrFrom>
                <a:clrTo>
                  <a:srgbClr val="0F0D22">
                    <a:alpha val="0"/>
                  </a:srgbClr>
                </a:clrTo>
              </a:clrChange>
              <a:extLst>
                <a:ext uri="{28A0092B-C50C-407E-A947-70E740481C1C}">
                  <a14:useLocalDpi xmlns:a14="http://schemas.microsoft.com/office/drawing/2010/main" val="0"/>
                </a:ext>
              </a:extLst>
            </a:blip>
            <a:srcRect t="56252" r="79646" b="9343"/>
            <a:stretch>
              <a:fillRect/>
            </a:stretch>
          </p:blipFill>
          <p:spPr bwMode="auto">
            <a:xfrm>
              <a:off x="7366000" y="92075"/>
              <a:ext cx="1639888"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7" name="Rectangle 30">
              <a:extLst>
                <a:ext uri="{FF2B5EF4-FFF2-40B4-BE49-F238E27FC236}">
                  <a16:creationId xmlns:a16="http://schemas.microsoft.com/office/drawing/2014/main" id="{14DD94B8-D4E7-46B4-A7DB-8BB6B7FA3986}"/>
                </a:ext>
              </a:extLst>
            </p:cNvPr>
            <p:cNvSpPr>
              <a:spLocks noChangeArrowheads="1"/>
            </p:cNvSpPr>
            <p:nvPr/>
          </p:nvSpPr>
          <p:spPr bwMode="auto">
            <a:xfrm>
              <a:off x="7985778" y="1071015"/>
              <a:ext cx="670896" cy="22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120000"/>
                </a:lnSpc>
                <a:spcBef>
                  <a:spcPct val="0"/>
                </a:spcBef>
                <a:buFontTx/>
                <a:buNone/>
              </a:pPr>
              <a:r>
                <a:rPr lang="fr-FR" altLang="fr-FR" sz="1800" b="1">
                  <a:solidFill>
                    <a:srgbClr val="FF6600"/>
                  </a:solidFill>
                </a:rPr>
                <a:t>Nunalleq</a:t>
              </a:r>
            </a:p>
          </p:txBody>
        </p:sp>
        <p:sp>
          <p:nvSpPr>
            <p:cNvPr id="23588" name="Oval 31">
              <a:extLst>
                <a:ext uri="{FF2B5EF4-FFF2-40B4-BE49-F238E27FC236}">
                  <a16:creationId xmlns:a16="http://schemas.microsoft.com/office/drawing/2014/main" id="{FB3B9292-29B5-49F2-ACAF-E3D92AD9B354}"/>
                </a:ext>
              </a:extLst>
            </p:cNvPr>
            <p:cNvSpPr>
              <a:spLocks noChangeArrowheads="1"/>
            </p:cNvSpPr>
            <p:nvPr/>
          </p:nvSpPr>
          <p:spPr bwMode="auto">
            <a:xfrm rot="5400000">
              <a:off x="7820110" y="1222865"/>
              <a:ext cx="125167" cy="125065"/>
            </a:xfrm>
            <a:prstGeom prst="ellipse">
              <a:avLst/>
            </a:prstGeom>
            <a:solidFill>
              <a:srgbClr val="FF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da-DK" altLang="da-DK" sz="1800"/>
            </a:p>
          </p:txBody>
        </p:sp>
      </p:grpSp>
      <p:sp>
        <p:nvSpPr>
          <p:cNvPr id="32" name="ZoneTexte 9">
            <a:extLst>
              <a:ext uri="{FF2B5EF4-FFF2-40B4-BE49-F238E27FC236}">
                <a16:creationId xmlns:a16="http://schemas.microsoft.com/office/drawing/2014/main" id="{FBEAB6EA-54B2-47DC-A105-DD0607EA263B}"/>
              </a:ext>
            </a:extLst>
          </p:cNvPr>
          <p:cNvSpPr txBox="1">
            <a:spLocks noChangeArrowheads="1"/>
          </p:cNvSpPr>
          <p:nvPr/>
        </p:nvSpPr>
        <p:spPr bwMode="auto">
          <a:xfrm>
            <a:off x="1197408" y="3626861"/>
            <a:ext cx="167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300" b="1"/>
              <a:t>(1952, 3500 objets)</a:t>
            </a:r>
          </a:p>
        </p:txBody>
      </p:sp>
      <p:sp>
        <p:nvSpPr>
          <p:cNvPr id="33" name="ZoneTexte 25">
            <a:extLst>
              <a:ext uri="{FF2B5EF4-FFF2-40B4-BE49-F238E27FC236}">
                <a16:creationId xmlns:a16="http://schemas.microsoft.com/office/drawing/2014/main" id="{B5A24FCC-B706-4A62-9B22-F20AA3A41736}"/>
              </a:ext>
            </a:extLst>
          </p:cNvPr>
          <p:cNvSpPr txBox="1">
            <a:spLocks noChangeArrowheads="1"/>
          </p:cNvSpPr>
          <p:nvPr/>
        </p:nvSpPr>
        <p:spPr bwMode="auto">
          <a:xfrm>
            <a:off x="1108508" y="3806248"/>
            <a:ext cx="1581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300" b="1"/>
              <a:t>(1983, 500 objets)</a:t>
            </a:r>
          </a:p>
        </p:txBody>
      </p:sp>
      <p:sp>
        <p:nvSpPr>
          <p:cNvPr id="34" name="ZoneTexte 26">
            <a:extLst>
              <a:ext uri="{FF2B5EF4-FFF2-40B4-BE49-F238E27FC236}">
                <a16:creationId xmlns:a16="http://schemas.microsoft.com/office/drawing/2014/main" id="{0E369833-AB42-421B-B681-69D572754AD6}"/>
              </a:ext>
            </a:extLst>
          </p:cNvPr>
          <p:cNvSpPr txBox="1">
            <a:spLocks noChangeArrowheads="1"/>
          </p:cNvSpPr>
          <p:nvPr/>
        </p:nvSpPr>
        <p:spPr bwMode="auto">
          <a:xfrm>
            <a:off x="1254558" y="4492048"/>
            <a:ext cx="167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fr-FR" altLang="fr-FR" sz="1300" b="1"/>
              <a:t>(1963,4000 objets)</a:t>
            </a:r>
          </a:p>
        </p:txBody>
      </p:sp>
      <p:pic>
        <p:nvPicPr>
          <p:cNvPr id="43" name="Picture 2">
            <a:extLst>
              <a:ext uri="{FF2B5EF4-FFF2-40B4-BE49-F238E27FC236}">
                <a16:creationId xmlns:a16="http://schemas.microsoft.com/office/drawing/2014/main" id="{19C7CB82-C9C8-4EC9-9610-4D8B0EA07F7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15295" y="2002053"/>
            <a:ext cx="34512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1">
            <a:extLst>
              <a:ext uri="{FF2B5EF4-FFF2-40B4-BE49-F238E27FC236}">
                <a16:creationId xmlns:a16="http://schemas.microsoft.com/office/drawing/2014/main" id="{F36B20B4-A2DF-4271-B1D3-F5EBD8F14E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9855" t="12445" r="7750"/>
          <a:stretch>
            <a:fillRect/>
          </a:stretch>
        </p:blipFill>
        <p:spPr bwMode="auto">
          <a:xfrm>
            <a:off x="8507845" y="2052854"/>
            <a:ext cx="165417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0F414DC-E006-4879-A2F8-FE3332645777}"/>
              </a:ext>
            </a:extLst>
          </p:cNvPr>
          <p:cNvSpPr/>
          <p:nvPr/>
        </p:nvSpPr>
        <p:spPr>
          <a:xfrm>
            <a:off x="746559" y="3552249"/>
            <a:ext cx="979487" cy="1285875"/>
          </a:xfrm>
          <a:prstGeom prst="rect">
            <a:avLst/>
          </a:prstGeom>
          <a:noFill/>
          <a:ln>
            <a:solidFill>
              <a:srgbClr val="FE724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46" name="Oval 31">
            <a:extLst>
              <a:ext uri="{FF2B5EF4-FFF2-40B4-BE49-F238E27FC236}">
                <a16:creationId xmlns:a16="http://schemas.microsoft.com/office/drawing/2014/main" id="{E25A8D93-FCD1-4BF4-997E-67128E9AA57E}"/>
              </a:ext>
            </a:extLst>
          </p:cNvPr>
          <p:cNvSpPr>
            <a:spLocks noChangeArrowheads="1"/>
          </p:cNvSpPr>
          <p:nvPr/>
        </p:nvSpPr>
        <p:spPr bwMode="auto">
          <a:xfrm rot="5400000">
            <a:off x="1103745" y="4555548"/>
            <a:ext cx="215900" cy="215900"/>
          </a:xfrm>
          <a:prstGeom prst="ellipse">
            <a:avLst/>
          </a:prstGeom>
          <a:solidFill>
            <a:schemeClr val="bg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da-DK" altLang="da-DK" sz="1800"/>
          </a:p>
        </p:txBody>
      </p:sp>
      <p:sp>
        <p:nvSpPr>
          <p:cNvPr id="47" name="Oval 31">
            <a:extLst>
              <a:ext uri="{FF2B5EF4-FFF2-40B4-BE49-F238E27FC236}">
                <a16:creationId xmlns:a16="http://schemas.microsoft.com/office/drawing/2014/main" id="{37573456-D751-463B-9918-44B74614F28E}"/>
              </a:ext>
            </a:extLst>
          </p:cNvPr>
          <p:cNvSpPr>
            <a:spLocks noChangeArrowheads="1"/>
          </p:cNvSpPr>
          <p:nvPr/>
        </p:nvSpPr>
        <p:spPr bwMode="auto">
          <a:xfrm rot="5400000">
            <a:off x="1010083" y="3579236"/>
            <a:ext cx="215900" cy="215900"/>
          </a:xfrm>
          <a:prstGeom prst="ellipse">
            <a:avLst/>
          </a:prstGeom>
          <a:solidFill>
            <a:schemeClr val="bg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da-DK" altLang="da-DK" sz="1800"/>
          </a:p>
        </p:txBody>
      </p:sp>
      <p:sp>
        <p:nvSpPr>
          <p:cNvPr id="48" name="Oval 31">
            <a:extLst>
              <a:ext uri="{FF2B5EF4-FFF2-40B4-BE49-F238E27FC236}">
                <a16:creationId xmlns:a16="http://schemas.microsoft.com/office/drawing/2014/main" id="{BE670297-1FC6-4F31-8D42-8D10932B4129}"/>
              </a:ext>
            </a:extLst>
          </p:cNvPr>
          <p:cNvSpPr>
            <a:spLocks noChangeArrowheads="1"/>
          </p:cNvSpPr>
          <p:nvPr/>
        </p:nvSpPr>
        <p:spPr bwMode="auto">
          <a:xfrm rot="5400000">
            <a:off x="911658" y="3817361"/>
            <a:ext cx="215900" cy="215900"/>
          </a:xfrm>
          <a:prstGeom prst="ellipse">
            <a:avLst/>
          </a:prstGeom>
          <a:solidFill>
            <a:schemeClr val="bg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da-DK" altLang="da-DK" sz="1800"/>
          </a:p>
        </p:txBody>
      </p:sp>
      <p:sp>
        <p:nvSpPr>
          <p:cNvPr id="58" name="ZoneTexte 57">
            <a:extLst>
              <a:ext uri="{FF2B5EF4-FFF2-40B4-BE49-F238E27FC236}">
                <a16:creationId xmlns:a16="http://schemas.microsoft.com/office/drawing/2014/main" id="{399504B6-62EC-4141-BC65-F975F36BE18C}"/>
              </a:ext>
            </a:extLst>
          </p:cNvPr>
          <p:cNvSpPr txBox="1">
            <a:spLocks noChangeArrowheads="1"/>
          </p:cNvSpPr>
          <p:nvPr/>
        </p:nvSpPr>
        <p:spPr bwMode="auto">
          <a:xfrm>
            <a:off x="2043545" y="2601337"/>
            <a:ext cx="977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da-DK" sz="1800" b="1">
                <a:solidFill>
                  <a:srgbClr val="000000"/>
                </a:solidFill>
              </a:rPr>
              <a:t>200 km</a:t>
            </a:r>
            <a:endParaRPr lang="fr-FR" altLang="fr-FR" sz="1800">
              <a:solidFill>
                <a:srgbClr val="000000"/>
              </a:solidFill>
            </a:endParaRPr>
          </a:p>
        </p:txBody>
      </p:sp>
      <p:sp>
        <p:nvSpPr>
          <p:cNvPr id="54" name="Rectangle 53">
            <a:extLst>
              <a:ext uri="{FF2B5EF4-FFF2-40B4-BE49-F238E27FC236}">
                <a16:creationId xmlns:a16="http://schemas.microsoft.com/office/drawing/2014/main" id="{042D533C-CBE2-4BDB-AAEB-8EFF31F780D8}"/>
              </a:ext>
            </a:extLst>
          </p:cNvPr>
          <p:cNvSpPr/>
          <p:nvPr/>
        </p:nvSpPr>
        <p:spPr>
          <a:xfrm>
            <a:off x="1862570" y="2761673"/>
            <a:ext cx="96838" cy="9048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60" name="Rectangle 59">
            <a:extLst>
              <a:ext uri="{FF2B5EF4-FFF2-40B4-BE49-F238E27FC236}">
                <a16:creationId xmlns:a16="http://schemas.microsoft.com/office/drawing/2014/main" id="{B59ECB8E-FB98-4AFB-B63C-B9F2B71B49EB}"/>
              </a:ext>
            </a:extLst>
          </p:cNvPr>
          <p:cNvSpPr/>
          <p:nvPr/>
        </p:nvSpPr>
        <p:spPr>
          <a:xfrm>
            <a:off x="1953059" y="2761673"/>
            <a:ext cx="98425" cy="90488"/>
          </a:xfrm>
          <a:prstGeom prst="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25" name="Picture 24">
            <a:extLst>
              <a:ext uri="{FF2B5EF4-FFF2-40B4-BE49-F238E27FC236}">
                <a16:creationId xmlns:a16="http://schemas.microsoft.com/office/drawing/2014/main" id="{05275215-CD56-4C55-9EB0-9AB90E2DD1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41157" y="3391116"/>
            <a:ext cx="1841500" cy="2760663"/>
          </a:xfrm>
          <a:prstGeom prst="rect">
            <a:avLst/>
          </a:prstGeom>
          <a:solidFill>
            <a:schemeClr val="bg1"/>
          </a:solidFill>
          <a:ln w="19050">
            <a:solidFill>
              <a:srgbClr val="000000"/>
            </a:solidFill>
            <a:miter lim="800000"/>
            <a:headEnd/>
            <a:tailEnd/>
          </a:ln>
        </p:spPr>
      </p:pic>
      <p:pic>
        <p:nvPicPr>
          <p:cNvPr id="61" name="Picture 22" descr="masken-main-27682">
            <a:extLst>
              <a:ext uri="{FF2B5EF4-FFF2-40B4-BE49-F238E27FC236}">
                <a16:creationId xmlns:a16="http://schemas.microsoft.com/office/drawing/2014/main" id="{83CFCEA0-7F47-465A-B87E-2F892F6029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25397" t="8000" r="28572" b="5714"/>
          <a:stretch>
            <a:fillRect/>
          </a:stretch>
        </p:blipFill>
        <p:spPr bwMode="auto">
          <a:xfrm>
            <a:off x="6177394" y="4211853"/>
            <a:ext cx="18415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ZoneTexte 61">
            <a:extLst>
              <a:ext uri="{FF2B5EF4-FFF2-40B4-BE49-F238E27FC236}">
                <a16:creationId xmlns:a16="http://schemas.microsoft.com/office/drawing/2014/main" id="{D333BBAC-D588-45E7-BF38-0C240FC876BC}"/>
              </a:ext>
            </a:extLst>
          </p:cNvPr>
          <p:cNvSpPr txBox="1">
            <a:spLocks noChangeArrowheads="1"/>
          </p:cNvSpPr>
          <p:nvPr/>
        </p:nvSpPr>
        <p:spPr bwMode="auto">
          <a:xfrm>
            <a:off x="1043421" y="5587423"/>
            <a:ext cx="306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da-DK" sz="2000" b="1" dirty="0"/>
              <a:t>&gt; 100 000 objets</a:t>
            </a:r>
            <a:endParaRPr lang="fr-FR" altLang="fr-FR" sz="2000" dirty="0"/>
          </a:p>
        </p:txBody>
      </p:sp>
      <p:sp>
        <p:nvSpPr>
          <p:cNvPr id="63" name="Rectangle 30">
            <a:extLst>
              <a:ext uri="{FF2B5EF4-FFF2-40B4-BE49-F238E27FC236}">
                <a16:creationId xmlns:a16="http://schemas.microsoft.com/office/drawing/2014/main" id="{0BD5FFF9-4261-4AE9-92CF-46D15F032623}"/>
              </a:ext>
            </a:extLst>
          </p:cNvPr>
          <p:cNvSpPr>
            <a:spLocks noChangeArrowheads="1"/>
          </p:cNvSpPr>
          <p:nvPr/>
        </p:nvSpPr>
        <p:spPr bwMode="auto">
          <a:xfrm>
            <a:off x="1273608" y="4214237"/>
            <a:ext cx="1719262"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120000"/>
              </a:lnSpc>
              <a:spcBef>
                <a:spcPct val="0"/>
              </a:spcBef>
              <a:buFontTx/>
              <a:buNone/>
            </a:pPr>
            <a:r>
              <a:rPr lang="fr-FR" altLang="fr-FR" sz="1800" b="1">
                <a:solidFill>
                  <a:srgbClr val="FF6600"/>
                </a:solidFill>
              </a:rPr>
              <a:t>15</a:t>
            </a:r>
            <a:r>
              <a:rPr lang="fr-FR" altLang="fr-FR" sz="1800" b="1" baseline="30000">
                <a:solidFill>
                  <a:srgbClr val="FF6600"/>
                </a:solidFill>
              </a:rPr>
              <a:t>e</a:t>
            </a:r>
            <a:r>
              <a:rPr lang="fr-FR" altLang="fr-FR" sz="1800" b="1">
                <a:solidFill>
                  <a:srgbClr val="FF6600"/>
                </a:solidFill>
              </a:rPr>
              <a:t>-17</a:t>
            </a:r>
            <a:r>
              <a:rPr lang="fr-FR" altLang="fr-FR" sz="1800" b="1" baseline="30000">
                <a:solidFill>
                  <a:srgbClr val="FF6600"/>
                </a:solidFill>
              </a:rPr>
              <a:t>e</a:t>
            </a:r>
            <a:r>
              <a:rPr lang="fr-FR" altLang="fr-FR" sz="1800" b="1">
                <a:solidFill>
                  <a:srgbClr val="FF6600"/>
                </a:solidFill>
              </a:rPr>
              <a:t> s. A.D.</a:t>
            </a:r>
          </a:p>
        </p:txBody>
      </p:sp>
      <p:sp>
        <p:nvSpPr>
          <p:cNvPr id="37" name="ZoneTexte 36">
            <a:extLst>
              <a:ext uri="{FF2B5EF4-FFF2-40B4-BE49-F238E27FC236}">
                <a16:creationId xmlns:a16="http://schemas.microsoft.com/office/drawing/2014/main" id="{FF4B4543-762A-451E-A791-09295106EEC6}"/>
              </a:ext>
            </a:extLst>
          </p:cNvPr>
          <p:cNvSpPr txBox="1">
            <a:spLocks noChangeArrowheads="1"/>
          </p:cNvSpPr>
          <p:nvPr/>
        </p:nvSpPr>
        <p:spPr bwMode="auto">
          <a:xfrm>
            <a:off x="4458564" y="4234078"/>
            <a:ext cx="21875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2000" b="1" dirty="0"/>
              <a:t>90 % bois</a:t>
            </a:r>
          </a:p>
          <a:p>
            <a:pPr>
              <a:spcBef>
                <a:spcPct val="0"/>
              </a:spcBef>
              <a:buFontTx/>
              <a:buNone/>
            </a:pPr>
            <a:r>
              <a:rPr lang="fr-FR" altLang="fr-FR" sz="2000" b="1" dirty="0"/>
              <a:t>  5 % osseux</a:t>
            </a:r>
          </a:p>
          <a:p>
            <a:pPr>
              <a:spcBef>
                <a:spcPct val="0"/>
              </a:spcBef>
              <a:buFontTx/>
              <a:buNone/>
            </a:pPr>
            <a:r>
              <a:rPr lang="fr-FR" altLang="fr-FR" sz="2000" b="1" dirty="0"/>
              <a:t>  5 % autres</a:t>
            </a:r>
            <a:endParaRPr lang="fr-FR" altLang="fr-FR"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39253"/>
            <a:ext cx="10515600" cy="4351338"/>
          </a:xfrm>
        </p:spPr>
        <p:txBody>
          <a:bodyPr/>
          <a:lstStyle/>
          <a:p>
            <a:pPr marL="0" indent="0">
              <a:buNone/>
            </a:pPr>
            <a:r>
              <a:rPr lang="en-GB" sz="2000" dirty="0" err="1">
                <a:solidFill>
                  <a:srgbClr val="B62F0C"/>
                </a:solidFill>
                <a:latin typeface="Century Gothic"/>
                <a:cs typeface="Century Gothic"/>
              </a:rPr>
              <a:t>Archéozoologie</a:t>
            </a:r>
            <a:r>
              <a:rPr lang="en-GB" sz="2000" dirty="0">
                <a:solidFill>
                  <a:srgbClr val="B62F0C"/>
                </a:solidFill>
                <a:latin typeface="Century Gothic"/>
                <a:cs typeface="Century Gothic"/>
              </a:rPr>
              <a:t> et analyses </a:t>
            </a:r>
            <a:r>
              <a:rPr lang="en-GB" sz="2000" dirty="0" err="1">
                <a:solidFill>
                  <a:srgbClr val="B62F0C"/>
                </a:solidFill>
                <a:latin typeface="Century Gothic"/>
                <a:cs typeface="Century Gothic"/>
              </a:rPr>
              <a:t>isotopiques</a:t>
            </a:r>
            <a:r>
              <a:rPr lang="en-GB" sz="2000" dirty="0">
                <a:solidFill>
                  <a:srgbClr val="B62F0C"/>
                </a:solidFill>
                <a:latin typeface="Century Gothic"/>
                <a:cs typeface="Century Gothic"/>
              </a:rPr>
              <a:t> pour </a:t>
            </a:r>
            <a:r>
              <a:rPr lang="en-GB" sz="2000" dirty="0" err="1">
                <a:solidFill>
                  <a:srgbClr val="B62F0C"/>
                </a:solidFill>
                <a:latin typeface="Century Gothic"/>
                <a:cs typeface="Century Gothic"/>
              </a:rPr>
              <a:t>l’analyse</a:t>
            </a:r>
            <a:r>
              <a:rPr lang="en-GB" sz="2000" dirty="0">
                <a:solidFill>
                  <a:srgbClr val="B62F0C"/>
                </a:solidFill>
                <a:latin typeface="Century Gothic"/>
                <a:cs typeface="Century Gothic"/>
              </a:rPr>
              <a:t> des </a:t>
            </a:r>
            <a:r>
              <a:rPr lang="en-GB" sz="2000" dirty="0" err="1">
                <a:solidFill>
                  <a:srgbClr val="B62F0C"/>
                </a:solidFill>
                <a:latin typeface="Century Gothic"/>
                <a:cs typeface="Century Gothic"/>
              </a:rPr>
              <a:t>pratiques</a:t>
            </a:r>
            <a:r>
              <a:rPr lang="en-GB" sz="2000" dirty="0">
                <a:solidFill>
                  <a:srgbClr val="B62F0C"/>
                </a:solidFill>
                <a:latin typeface="Century Gothic"/>
                <a:cs typeface="Century Gothic"/>
              </a:rPr>
              <a:t> </a:t>
            </a:r>
            <a:r>
              <a:rPr lang="en-GB" sz="2000" dirty="0" err="1">
                <a:solidFill>
                  <a:srgbClr val="B62F0C"/>
                </a:solidFill>
                <a:latin typeface="Century Gothic"/>
                <a:cs typeface="Century Gothic"/>
              </a:rPr>
              <a:t>alimentaires</a:t>
            </a:r>
            <a:endParaRPr lang="en-GB" sz="2000" dirty="0">
              <a:solidFill>
                <a:srgbClr val="B62F0C"/>
              </a:solidFill>
              <a:latin typeface="Century Gothic"/>
              <a:cs typeface="Century Gothic"/>
            </a:endParaRPr>
          </a:p>
          <a:p>
            <a:endParaRPr lang="en-GB" dirty="0">
              <a:latin typeface="Century Gothic"/>
              <a:cs typeface="Century Gothic"/>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99" y="2455333"/>
            <a:ext cx="5424809" cy="3227501"/>
          </a:xfrm>
          <a:prstGeom prst="rect">
            <a:avLst/>
          </a:prstGeom>
        </p:spPr>
      </p:pic>
      <p:sp>
        <p:nvSpPr>
          <p:cNvPr id="11" name="Rectangle 10"/>
          <p:cNvSpPr/>
          <p:nvPr/>
        </p:nvSpPr>
        <p:spPr>
          <a:xfrm>
            <a:off x="105309" y="6424793"/>
            <a:ext cx="8565165" cy="338554"/>
          </a:xfrm>
          <a:prstGeom prst="rect">
            <a:avLst/>
          </a:prstGeom>
        </p:spPr>
        <p:txBody>
          <a:bodyPr wrap="none">
            <a:spAutoFit/>
          </a:bodyPr>
          <a:lstStyle/>
          <a:p>
            <a:r>
              <a:rPr lang="en-GB" sz="1600" i="1" dirty="0">
                <a:solidFill>
                  <a:schemeClr val="bg1"/>
                </a:solidFill>
                <a:latin typeface="Century Gothic"/>
                <a:cs typeface="Century Gothic"/>
              </a:rPr>
              <a:t>Université </a:t>
            </a:r>
            <a:r>
              <a:rPr lang="en-GB" sz="1600" i="1" dirty="0" err="1">
                <a:solidFill>
                  <a:schemeClr val="bg1"/>
                </a:solidFill>
                <a:latin typeface="Century Gothic"/>
                <a:cs typeface="Century Gothic"/>
              </a:rPr>
              <a:t>d’Aberdeen</a:t>
            </a:r>
            <a:r>
              <a:rPr lang="en-GB" sz="1600" i="1" dirty="0">
                <a:solidFill>
                  <a:schemeClr val="bg1"/>
                </a:solidFill>
                <a:latin typeface="Century Gothic"/>
                <a:cs typeface="Century Gothic"/>
              </a:rPr>
              <a:t> - Kate Britton, Ellen McManus-Fry &amp; Edouard Masson-MacLean</a:t>
            </a:r>
            <a:endParaRPr lang="en-GB" sz="1600" dirty="0">
              <a:solidFill>
                <a:schemeClr val="bg1"/>
              </a:solidFill>
              <a:latin typeface="Century Gothic"/>
              <a:cs typeface="Century Gothic"/>
            </a:endParaRPr>
          </a:p>
        </p:txBody>
      </p:sp>
      <p:sp>
        <p:nvSpPr>
          <p:cNvPr id="9" name="ZoneTexte 8"/>
          <p:cNvSpPr txBox="1"/>
          <p:nvPr/>
        </p:nvSpPr>
        <p:spPr>
          <a:xfrm>
            <a:off x="0" y="16939"/>
            <a:ext cx="12192000" cy="584776"/>
          </a:xfrm>
          <a:prstGeom prst="rect">
            <a:avLst/>
          </a:prstGeom>
          <a:noFill/>
        </p:spPr>
        <p:txBody>
          <a:bodyPr wrap="square" rtlCol="0">
            <a:spAutoFit/>
          </a:bodyPr>
          <a:lstStyle/>
          <a:p>
            <a:pPr algn="ctr"/>
            <a:r>
              <a:rPr lang="fr-FR" sz="3200" dirty="0">
                <a:ln w="1905"/>
                <a:solidFill>
                  <a:srgbClr val="2E75B6"/>
                </a:solidFill>
                <a:effectLst>
                  <a:innerShdw blurRad="69850" dist="43180" dir="5400000">
                    <a:srgbClr val="000000">
                      <a:alpha val="65000"/>
                    </a:srgbClr>
                  </a:innerShdw>
                </a:effectLst>
                <a:latin typeface="Century Gothic"/>
                <a:cs typeface="Century Gothic"/>
              </a:rPr>
              <a:t>La base du projet AHRC pluridisciplinaire</a:t>
            </a:r>
          </a:p>
        </p:txBody>
      </p:sp>
      <p:pic>
        <p:nvPicPr>
          <p:cNvPr id="13" name="Picture 1" descr="Figure 2.jpg"/>
          <p:cNvPicPr/>
          <p:nvPr/>
        </p:nvPicPr>
        <p:blipFill>
          <a:blip r:embed="rId4"/>
          <a:stretch>
            <a:fillRect/>
          </a:stretch>
        </p:blipFill>
        <p:spPr>
          <a:xfrm>
            <a:off x="5635625" y="2167468"/>
            <a:ext cx="6534598" cy="3972772"/>
          </a:xfrm>
          <a:prstGeom prst="rect">
            <a:avLst/>
          </a:prstGeom>
        </p:spPr>
      </p:pic>
    </p:spTree>
    <p:extLst>
      <p:ext uri="{BB962C8B-B14F-4D97-AF65-F5344CB8AC3E}">
        <p14:creationId xmlns:p14="http://schemas.microsoft.com/office/powerpoint/2010/main" val="1150179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6" y="1340780"/>
            <a:ext cx="11235267" cy="3774627"/>
          </a:xfrm>
        </p:spPr>
        <p:txBody>
          <a:bodyPr>
            <a:normAutofit lnSpcReduction="10000"/>
          </a:bodyPr>
          <a:lstStyle/>
          <a:p>
            <a:pPr marL="0" indent="0">
              <a:buNone/>
            </a:pPr>
            <a:r>
              <a:rPr lang="en-GB" sz="2400" dirty="0" err="1">
                <a:solidFill>
                  <a:srgbClr val="B62F0C"/>
                </a:solidFill>
                <a:latin typeface="Century Gothic"/>
                <a:cs typeface="Century Gothic"/>
              </a:rPr>
              <a:t>L’analyse</a:t>
            </a:r>
            <a:r>
              <a:rPr lang="en-GB" sz="2400" dirty="0">
                <a:solidFill>
                  <a:srgbClr val="B62F0C"/>
                </a:solidFill>
                <a:latin typeface="Century Gothic"/>
                <a:cs typeface="Century Gothic"/>
              </a:rPr>
              <a:t> </a:t>
            </a:r>
            <a:r>
              <a:rPr lang="en-GB" sz="2400" dirty="0" err="1">
                <a:solidFill>
                  <a:srgbClr val="B62F0C"/>
                </a:solidFill>
                <a:latin typeface="Century Gothic"/>
                <a:cs typeface="Century Gothic"/>
              </a:rPr>
              <a:t>technologique</a:t>
            </a:r>
            <a:endParaRPr lang="en-GB" dirty="0">
              <a:solidFill>
                <a:srgbClr val="B62F0C"/>
              </a:solidFill>
              <a:latin typeface="Century Gothic"/>
              <a:cs typeface="Century Gothic"/>
            </a:endParaRPr>
          </a:p>
          <a:p>
            <a:pPr marL="457200" lvl="1" indent="0">
              <a:lnSpc>
                <a:spcPct val="110000"/>
              </a:lnSpc>
              <a:spcBef>
                <a:spcPts val="1100"/>
              </a:spcBef>
              <a:buNone/>
            </a:pPr>
            <a:r>
              <a:rPr lang="en-GB" sz="2200" dirty="0">
                <a:solidFill>
                  <a:srgbClr val="B62F0C"/>
                </a:solidFill>
                <a:latin typeface="Century Gothic"/>
                <a:cs typeface="Century Gothic"/>
              </a:rPr>
              <a:t>Restitution des </a:t>
            </a:r>
            <a:r>
              <a:rPr lang="en-GB" sz="2200" dirty="0" err="1">
                <a:solidFill>
                  <a:srgbClr val="B62F0C"/>
                </a:solidFill>
                <a:latin typeface="Century Gothic"/>
                <a:cs typeface="Century Gothic"/>
              </a:rPr>
              <a:t>pratiques</a:t>
            </a:r>
            <a:r>
              <a:rPr lang="en-GB" sz="2200" dirty="0">
                <a:solidFill>
                  <a:srgbClr val="B62F0C"/>
                </a:solidFill>
                <a:latin typeface="Century Gothic"/>
                <a:cs typeface="Century Gothic"/>
              </a:rPr>
              <a:t> techniques et des </a:t>
            </a:r>
            <a:r>
              <a:rPr lang="en-GB" sz="2200" dirty="0" err="1">
                <a:solidFill>
                  <a:srgbClr val="B62F0C"/>
                </a:solidFill>
                <a:latin typeface="Century Gothic"/>
                <a:cs typeface="Century Gothic"/>
              </a:rPr>
              <a:t>gestes</a:t>
            </a:r>
            <a:r>
              <a:rPr lang="en-GB" sz="2200" dirty="0">
                <a:solidFill>
                  <a:srgbClr val="B62F0C"/>
                </a:solidFill>
                <a:latin typeface="Century Gothic"/>
                <a:cs typeface="Century Gothic"/>
              </a:rPr>
              <a:t> des artisans et </a:t>
            </a:r>
            <a:r>
              <a:rPr lang="en-GB" sz="2200" dirty="0" err="1">
                <a:solidFill>
                  <a:srgbClr val="B62F0C"/>
                </a:solidFill>
                <a:latin typeface="Century Gothic"/>
                <a:cs typeface="Century Gothic"/>
              </a:rPr>
              <a:t>consommateurs</a:t>
            </a:r>
            <a:r>
              <a:rPr lang="en-GB" sz="2200" dirty="0">
                <a:solidFill>
                  <a:srgbClr val="B62F0C"/>
                </a:solidFill>
                <a:latin typeface="Century Gothic"/>
                <a:cs typeface="Century Gothic"/>
              </a:rPr>
              <a:t> </a:t>
            </a:r>
            <a:r>
              <a:rPr lang="en-GB" sz="2200" dirty="0" err="1">
                <a:solidFill>
                  <a:srgbClr val="B62F0C"/>
                </a:solidFill>
                <a:latin typeface="Century Gothic"/>
                <a:cs typeface="Century Gothic"/>
              </a:rPr>
              <a:t>Yup’ik</a:t>
            </a:r>
            <a:r>
              <a:rPr lang="en-GB" sz="2200" dirty="0">
                <a:solidFill>
                  <a:srgbClr val="B62F0C"/>
                </a:solidFill>
                <a:latin typeface="Century Gothic"/>
                <a:cs typeface="Century Gothic"/>
              </a:rPr>
              <a:t> </a:t>
            </a:r>
          </a:p>
          <a:p>
            <a:pPr marL="457200" lvl="1" indent="0">
              <a:lnSpc>
                <a:spcPct val="110000"/>
              </a:lnSpc>
              <a:spcBef>
                <a:spcPts val="1100"/>
              </a:spcBef>
              <a:buNone/>
            </a:pPr>
            <a:r>
              <a:rPr lang="en-GB" sz="2200" dirty="0">
                <a:solidFill>
                  <a:srgbClr val="B62F0C"/>
                </a:solidFill>
                <a:latin typeface="Century Gothic"/>
                <a:cs typeface="Century Gothic"/>
              </a:rPr>
              <a:t>Restitution </a:t>
            </a:r>
            <a:r>
              <a:rPr lang="en-GB" sz="2200" dirty="0" err="1">
                <a:solidFill>
                  <a:srgbClr val="B62F0C"/>
                </a:solidFill>
                <a:latin typeface="Century Gothic"/>
                <a:cs typeface="Century Gothic"/>
              </a:rPr>
              <a:t>chaîne</a:t>
            </a:r>
            <a:r>
              <a:rPr lang="en-GB" sz="2200" dirty="0">
                <a:solidFill>
                  <a:srgbClr val="B62F0C"/>
                </a:solidFill>
                <a:latin typeface="Century Gothic"/>
                <a:cs typeface="Century Gothic"/>
              </a:rPr>
              <a:t> </a:t>
            </a:r>
            <a:r>
              <a:rPr lang="en-GB" sz="2200" dirty="0" err="1">
                <a:solidFill>
                  <a:srgbClr val="B62F0C"/>
                </a:solidFill>
                <a:latin typeface="Century Gothic"/>
                <a:cs typeface="Century Gothic"/>
              </a:rPr>
              <a:t>opératoire</a:t>
            </a:r>
            <a:r>
              <a:rPr lang="en-GB" sz="2200" dirty="0">
                <a:solidFill>
                  <a:srgbClr val="B62F0C"/>
                </a:solidFill>
                <a:latin typeface="Century Gothic"/>
                <a:cs typeface="Century Gothic"/>
              </a:rPr>
              <a:t> de production et </a:t>
            </a:r>
            <a:r>
              <a:rPr lang="en-GB" sz="2200" dirty="0" err="1">
                <a:solidFill>
                  <a:srgbClr val="B62F0C"/>
                </a:solidFill>
                <a:latin typeface="Century Gothic"/>
                <a:cs typeface="Century Gothic"/>
              </a:rPr>
              <a:t>d’utilisation</a:t>
            </a:r>
            <a:r>
              <a:rPr lang="en-GB" sz="2200" dirty="0">
                <a:solidFill>
                  <a:srgbClr val="B62F0C"/>
                </a:solidFill>
                <a:latin typeface="Century Gothic"/>
                <a:cs typeface="Century Gothic"/>
              </a:rPr>
              <a:t> des </a:t>
            </a:r>
            <a:r>
              <a:rPr lang="en-GB" sz="2200" dirty="0" err="1">
                <a:solidFill>
                  <a:srgbClr val="B62F0C"/>
                </a:solidFill>
                <a:latin typeface="Century Gothic"/>
                <a:cs typeface="Century Gothic"/>
              </a:rPr>
              <a:t>objets</a:t>
            </a:r>
            <a:endParaRPr lang="en-GB" sz="2200" dirty="0">
              <a:solidFill>
                <a:srgbClr val="B62F0C"/>
              </a:solidFill>
              <a:latin typeface="Century Gothic"/>
              <a:cs typeface="Century Gothic"/>
            </a:endParaRPr>
          </a:p>
          <a:p>
            <a:pPr marL="457200" lvl="1" indent="0">
              <a:lnSpc>
                <a:spcPct val="110000"/>
              </a:lnSpc>
              <a:spcBef>
                <a:spcPts val="1100"/>
              </a:spcBef>
              <a:buNone/>
            </a:pPr>
            <a:r>
              <a:rPr lang="en-GB" sz="2200" dirty="0" err="1">
                <a:solidFill>
                  <a:srgbClr val="B62F0C"/>
                </a:solidFill>
                <a:latin typeface="Century Gothic"/>
                <a:cs typeface="Century Gothic"/>
              </a:rPr>
              <a:t>Mise</a:t>
            </a:r>
            <a:r>
              <a:rPr lang="en-GB" sz="2200" dirty="0">
                <a:solidFill>
                  <a:srgbClr val="B62F0C"/>
                </a:solidFill>
                <a:latin typeface="Century Gothic"/>
                <a:cs typeface="Century Gothic"/>
              </a:rPr>
              <a:t> en </a:t>
            </a:r>
            <a:r>
              <a:rPr lang="en-GB" sz="2200" dirty="0" err="1">
                <a:solidFill>
                  <a:srgbClr val="B62F0C"/>
                </a:solidFill>
                <a:latin typeface="Century Gothic"/>
                <a:cs typeface="Century Gothic"/>
              </a:rPr>
              <a:t>évidence</a:t>
            </a:r>
            <a:r>
              <a:rPr lang="en-GB" sz="2200" dirty="0">
                <a:solidFill>
                  <a:srgbClr val="B62F0C"/>
                </a:solidFill>
                <a:latin typeface="Century Gothic"/>
                <a:cs typeface="Century Gothic"/>
              </a:rPr>
              <a:t> des relations entre </a:t>
            </a:r>
            <a:r>
              <a:rPr lang="en-GB" sz="2200" dirty="0" err="1">
                <a:solidFill>
                  <a:srgbClr val="B62F0C"/>
                </a:solidFill>
                <a:latin typeface="Century Gothic"/>
                <a:cs typeface="Century Gothic"/>
              </a:rPr>
              <a:t>pratiques</a:t>
            </a:r>
            <a:r>
              <a:rPr lang="en-GB" sz="2200" dirty="0">
                <a:solidFill>
                  <a:srgbClr val="B62F0C"/>
                </a:solidFill>
                <a:latin typeface="Century Gothic"/>
                <a:cs typeface="Century Gothic"/>
              </a:rPr>
              <a:t> techniques et </a:t>
            </a:r>
            <a:r>
              <a:rPr lang="en-GB" sz="2200" dirty="0" err="1">
                <a:solidFill>
                  <a:srgbClr val="B62F0C"/>
                </a:solidFill>
                <a:latin typeface="Century Gothic"/>
                <a:cs typeface="Century Gothic"/>
              </a:rPr>
              <a:t>alimentaires</a:t>
            </a:r>
            <a:endParaRPr lang="en-GB" sz="2200" dirty="0">
              <a:solidFill>
                <a:srgbClr val="B62F0C"/>
              </a:solidFill>
              <a:latin typeface="Century Gothic"/>
              <a:cs typeface="Century Gothic"/>
            </a:endParaRPr>
          </a:p>
          <a:p>
            <a:pPr marL="457200" lvl="1" indent="0">
              <a:lnSpc>
                <a:spcPct val="110000"/>
              </a:lnSpc>
              <a:spcBef>
                <a:spcPts val="1100"/>
              </a:spcBef>
              <a:buNone/>
            </a:pPr>
            <a:r>
              <a:rPr lang="en-GB" sz="2200" dirty="0">
                <a:solidFill>
                  <a:srgbClr val="B62F0C"/>
                </a:solidFill>
                <a:latin typeface="Century Gothic"/>
                <a:cs typeface="Century Gothic"/>
              </a:rPr>
              <a:t>Evolution des techniques et de </a:t>
            </a:r>
            <a:r>
              <a:rPr lang="en-GB" sz="2200" dirty="0" err="1">
                <a:solidFill>
                  <a:srgbClr val="B62F0C"/>
                </a:solidFill>
                <a:latin typeface="Century Gothic"/>
                <a:cs typeface="Century Gothic"/>
              </a:rPr>
              <a:t>l’équipement</a:t>
            </a:r>
            <a:r>
              <a:rPr lang="en-GB" sz="2200" dirty="0">
                <a:solidFill>
                  <a:srgbClr val="B62F0C"/>
                </a:solidFill>
                <a:latin typeface="Century Gothic"/>
                <a:cs typeface="Century Gothic"/>
              </a:rPr>
              <a:t> en </a:t>
            </a:r>
            <a:r>
              <a:rPr lang="en-GB" sz="2200" dirty="0" err="1">
                <a:solidFill>
                  <a:srgbClr val="B62F0C"/>
                </a:solidFill>
                <a:latin typeface="Century Gothic"/>
                <a:cs typeface="Century Gothic"/>
              </a:rPr>
              <a:t>fonction</a:t>
            </a:r>
            <a:r>
              <a:rPr lang="en-GB" sz="2200" dirty="0">
                <a:solidFill>
                  <a:srgbClr val="B62F0C"/>
                </a:solidFill>
                <a:latin typeface="Century Gothic"/>
                <a:cs typeface="Century Gothic"/>
              </a:rPr>
              <a:t> des fluctuations </a:t>
            </a:r>
            <a:r>
              <a:rPr lang="en-GB" sz="2200" dirty="0" err="1">
                <a:solidFill>
                  <a:srgbClr val="B62F0C"/>
                </a:solidFill>
                <a:latin typeface="Century Gothic"/>
                <a:cs typeface="Century Gothic"/>
              </a:rPr>
              <a:t>climatiques</a:t>
            </a:r>
            <a:r>
              <a:rPr lang="en-GB" sz="2200" dirty="0">
                <a:solidFill>
                  <a:srgbClr val="B62F0C"/>
                </a:solidFill>
                <a:latin typeface="Century Gothic"/>
                <a:cs typeface="Century Gothic"/>
              </a:rPr>
              <a:t> et </a:t>
            </a:r>
            <a:r>
              <a:rPr lang="en-GB" sz="2200" dirty="0" err="1">
                <a:solidFill>
                  <a:srgbClr val="B62F0C"/>
                </a:solidFill>
                <a:latin typeface="Century Gothic"/>
                <a:cs typeface="Century Gothic"/>
              </a:rPr>
              <a:t>environnementales</a:t>
            </a:r>
            <a:endParaRPr lang="en-GB" sz="2200" dirty="0">
              <a:solidFill>
                <a:srgbClr val="B62F0C"/>
              </a:solidFill>
              <a:latin typeface="Century Gothic"/>
              <a:cs typeface="Century Gothic"/>
            </a:endParaRPr>
          </a:p>
          <a:p>
            <a:pPr marL="457200" lvl="1" indent="0">
              <a:lnSpc>
                <a:spcPct val="110000"/>
              </a:lnSpc>
              <a:spcBef>
                <a:spcPts val="1100"/>
              </a:spcBef>
              <a:buNone/>
            </a:pPr>
            <a:r>
              <a:rPr lang="en-GB" sz="2200" dirty="0">
                <a:solidFill>
                  <a:srgbClr val="B62F0C"/>
                </a:solidFill>
                <a:latin typeface="Century Gothic"/>
                <a:cs typeface="Century Gothic"/>
              </a:rPr>
              <a:t>Analyse de la </a:t>
            </a:r>
            <a:r>
              <a:rPr lang="en-GB" sz="2200" dirty="0" err="1">
                <a:solidFill>
                  <a:srgbClr val="B62F0C"/>
                </a:solidFill>
                <a:latin typeface="Century Gothic"/>
                <a:cs typeface="Century Gothic"/>
              </a:rPr>
              <a:t>répartition</a:t>
            </a:r>
            <a:r>
              <a:rPr lang="en-GB" sz="2200" dirty="0">
                <a:solidFill>
                  <a:srgbClr val="B62F0C"/>
                </a:solidFill>
                <a:latin typeface="Century Gothic"/>
                <a:cs typeface="Century Gothic"/>
              </a:rPr>
              <a:t> </a:t>
            </a:r>
            <a:r>
              <a:rPr lang="en-GB" sz="2200" dirty="0" err="1">
                <a:solidFill>
                  <a:srgbClr val="B62F0C"/>
                </a:solidFill>
                <a:latin typeface="Century Gothic"/>
                <a:cs typeface="Century Gothic"/>
              </a:rPr>
              <a:t>spatiale</a:t>
            </a:r>
            <a:r>
              <a:rPr lang="en-GB" sz="2200" dirty="0">
                <a:solidFill>
                  <a:srgbClr val="B62F0C"/>
                </a:solidFill>
                <a:latin typeface="Century Gothic"/>
                <a:cs typeface="Century Gothic"/>
              </a:rPr>
              <a:t> des </a:t>
            </a:r>
            <a:r>
              <a:rPr lang="en-GB" sz="2200" dirty="0" err="1">
                <a:solidFill>
                  <a:srgbClr val="B62F0C"/>
                </a:solidFill>
                <a:latin typeface="Century Gothic"/>
                <a:cs typeface="Century Gothic"/>
              </a:rPr>
              <a:t>activités</a:t>
            </a:r>
            <a:r>
              <a:rPr lang="en-GB" sz="2200" dirty="0">
                <a:solidFill>
                  <a:srgbClr val="B62F0C"/>
                </a:solidFill>
                <a:latin typeface="Century Gothic"/>
                <a:cs typeface="Century Gothic"/>
              </a:rPr>
              <a:t>, en lien avec le genre</a:t>
            </a:r>
          </a:p>
        </p:txBody>
      </p:sp>
      <p:sp>
        <p:nvSpPr>
          <p:cNvPr id="11" name="Rectangle 10"/>
          <p:cNvSpPr/>
          <p:nvPr/>
        </p:nvSpPr>
        <p:spPr>
          <a:xfrm>
            <a:off x="338666" y="6186263"/>
            <a:ext cx="1955985" cy="646331"/>
          </a:xfrm>
          <a:prstGeom prst="rect">
            <a:avLst/>
          </a:prstGeom>
        </p:spPr>
        <p:txBody>
          <a:bodyPr wrap="none">
            <a:spAutoFit/>
          </a:bodyPr>
          <a:lstStyle/>
          <a:p>
            <a:r>
              <a:rPr lang="en-GB" i="1" dirty="0">
                <a:solidFill>
                  <a:schemeClr val="bg1"/>
                </a:solidFill>
                <a:latin typeface="Century Gothic"/>
                <a:cs typeface="Century Gothic"/>
              </a:rPr>
              <a:t>Claire </a:t>
            </a:r>
            <a:r>
              <a:rPr lang="en-GB" i="1" dirty="0" err="1">
                <a:solidFill>
                  <a:schemeClr val="bg1"/>
                </a:solidFill>
                <a:latin typeface="Century Gothic"/>
                <a:cs typeface="Century Gothic"/>
              </a:rPr>
              <a:t>Houmard</a:t>
            </a:r>
            <a:endParaRPr lang="en-GB" i="1" dirty="0">
              <a:solidFill>
                <a:schemeClr val="bg1"/>
              </a:solidFill>
              <a:latin typeface="Century Gothic"/>
              <a:cs typeface="Century Gothic"/>
            </a:endParaRPr>
          </a:p>
          <a:p>
            <a:r>
              <a:rPr lang="en-GB" i="1" dirty="0">
                <a:solidFill>
                  <a:schemeClr val="bg1"/>
                </a:solidFill>
                <a:latin typeface="Century Gothic"/>
                <a:cs typeface="Century Gothic"/>
              </a:rPr>
              <a:t>Rick Knecht</a:t>
            </a:r>
          </a:p>
        </p:txBody>
      </p:sp>
      <p:sp>
        <p:nvSpPr>
          <p:cNvPr id="9" name="ZoneTexte 8"/>
          <p:cNvSpPr txBox="1"/>
          <p:nvPr/>
        </p:nvSpPr>
        <p:spPr>
          <a:xfrm>
            <a:off x="0" y="25406"/>
            <a:ext cx="5560405" cy="584776"/>
          </a:xfrm>
          <a:prstGeom prst="rect">
            <a:avLst/>
          </a:prstGeom>
          <a:noFill/>
        </p:spPr>
        <p:txBody>
          <a:bodyPr wrap="square" rtlCol="0">
            <a:spAutoFit/>
          </a:bodyPr>
          <a:lstStyle/>
          <a:p>
            <a:r>
              <a:rPr lang="fr-FR" sz="3200" dirty="0">
                <a:ln w="1905"/>
                <a:solidFill>
                  <a:schemeClr val="accent1">
                    <a:lumMod val="75000"/>
                  </a:schemeClr>
                </a:solidFill>
                <a:effectLst>
                  <a:innerShdw blurRad="69850" dist="43180" dir="5400000">
                    <a:srgbClr val="000000">
                      <a:alpha val="65000"/>
                    </a:srgbClr>
                  </a:innerShdw>
                </a:effectLst>
                <a:latin typeface="Century Gothic"/>
                <a:cs typeface="Century Gothic"/>
              </a:rPr>
              <a:t>Une expertise française</a:t>
            </a:r>
          </a:p>
        </p:txBody>
      </p:sp>
      <p:pic>
        <p:nvPicPr>
          <p:cNvPr id="10" name="Picture 11" descr="IMG_06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5467" y="4944818"/>
            <a:ext cx="2548466" cy="1913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312" y="123145"/>
            <a:ext cx="2321818" cy="1587117"/>
          </a:xfrm>
          <a:prstGeom prst="rect">
            <a:avLst/>
          </a:prstGeom>
        </p:spPr>
      </p:pic>
      <p:pic>
        <p:nvPicPr>
          <p:cNvPr id="14" name="Picture 5"/>
          <p:cNvPicPr>
            <a:picLocks noChangeAspect="1"/>
          </p:cNvPicPr>
          <p:nvPr/>
        </p:nvPicPr>
        <p:blipFill rotWithShape="1">
          <a:blip r:embed="rId5"/>
          <a:srcRect l="3063" r="2063" b="6518"/>
          <a:stretch/>
        </p:blipFill>
        <p:spPr>
          <a:xfrm>
            <a:off x="6570797" y="123145"/>
            <a:ext cx="2402634" cy="1572079"/>
          </a:xfrm>
          <a:prstGeom prst="rect">
            <a:avLst/>
          </a:prstGeom>
        </p:spPr>
      </p:pic>
      <p:pic>
        <p:nvPicPr>
          <p:cNvPr id="15"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0517" y="4970086"/>
            <a:ext cx="3299016" cy="1887913"/>
          </a:xfrm>
          <a:prstGeom prst="rect">
            <a:avLst/>
          </a:prstGeom>
        </p:spPr>
      </p:pic>
    </p:spTree>
    <p:extLst>
      <p:ext uri="{BB962C8B-B14F-4D97-AF65-F5344CB8AC3E}">
        <p14:creationId xmlns:p14="http://schemas.microsoft.com/office/powerpoint/2010/main" val="3022341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820" y="106015"/>
            <a:ext cx="9361878" cy="6630210"/>
          </a:xfrm>
          <a:prstGeom prst="rect">
            <a:avLst/>
          </a:prstGeom>
        </p:spPr>
      </p:pic>
      <p:sp>
        <p:nvSpPr>
          <p:cNvPr id="3" name="ZoneTexte 2"/>
          <p:cNvSpPr txBox="1"/>
          <p:nvPr/>
        </p:nvSpPr>
        <p:spPr>
          <a:xfrm>
            <a:off x="237064" y="220150"/>
            <a:ext cx="2041344" cy="584776"/>
          </a:xfrm>
          <a:prstGeom prst="rect">
            <a:avLst/>
          </a:prstGeom>
          <a:noFill/>
        </p:spPr>
        <p:txBody>
          <a:bodyPr wrap="none" rtlCol="0">
            <a:spAutoFit/>
          </a:bodyPr>
          <a:lstStyle/>
          <a:p>
            <a:r>
              <a:rPr lang="fr-FR" sz="3200" dirty="0">
                <a:ln w="1905"/>
                <a:solidFill>
                  <a:schemeClr val="accent1">
                    <a:lumMod val="75000"/>
                  </a:schemeClr>
                </a:solidFill>
                <a:effectLst>
                  <a:innerShdw blurRad="69850" dist="43180" dir="5400000">
                    <a:srgbClr val="000000">
                      <a:alpha val="65000"/>
                    </a:srgbClr>
                  </a:innerShdw>
                </a:effectLst>
                <a:latin typeface="Century Gothic"/>
                <a:cs typeface="Century Gothic"/>
              </a:rPr>
              <a:t>Exemples</a:t>
            </a:r>
          </a:p>
        </p:txBody>
      </p:sp>
    </p:spTree>
    <p:extLst>
      <p:ext uri="{BB962C8B-B14F-4D97-AF65-F5344CB8AC3E}">
        <p14:creationId xmlns:p14="http://schemas.microsoft.com/office/powerpoint/2010/main" val="1035574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B20DF-F44C-499F-9FED-642C5602D518}"/>
              </a:ext>
            </a:extLst>
          </p:cNvPr>
          <p:cNvSpPr>
            <a:spLocks noGrp="1"/>
          </p:cNvSpPr>
          <p:nvPr>
            <p:ph type="ctrTitle"/>
          </p:nvPr>
        </p:nvSpPr>
        <p:spPr/>
        <p:txBody>
          <a:bodyPr>
            <a:normAutofit fontScale="90000"/>
          </a:bodyPr>
          <a:lstStyle/>
          <a:p>
            <a:r>
              <a:rPr lang="fr-FR" dirty="0"/>
              <a:t>Les dialogues entre résidents et chercheurs</a:t>
            </a:r>
          </a:p>
        </p:txBody>
      </p:sp>
    </p:spTree>
    <p:extLst>
      <p:ext uri="{BB962C8B-B14F-4D97-AF65-F5344CB8AC3E}">
        <p14:creationId xmlns:p14="http://schemas.microsoft.com/office/powerpoint/2010/main" val="3218949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n riordan and eld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448" y="1527639"/>
            <a:ext cx="6264696" cy="4169004"/>
          </a:xfrm>
          <a:prstGeom prst="rect">
            <a:avLst/>
          </a:prstGeom>
        </p:spPr>
      </p:pic>
      <p:pic>
        <p:nvPicPr>
          <p:cNvPr id="5" name="Picture 6" descr="IMG_1697"/>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225249" y="1617155"/>
            <a:ext cx="2686358" cy="720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IMG_9846.JPG"/>
          <p:cNvPicPr>
            <a:picLocks noChangeAspect="1"/>
          </p:cNvPicPr>
          <p:nvPr/>
        </p:nvPicPr>
        <p:blipFill>
          <a:blip r:embed="rId5" cstate="print">
            <a:extLst>
              <a:ext uri="{28A0092B-C50C-407E-A947-70E740481C1C}">
                <a14:useLocalDpi xmlns:a14="http://schemas.microsoft.com/office/drawing/2010/main" val="0"/>
              </a:ext>
            </a:extLst>
          </a:blip>
          <a:srcRect r="-935"/>
          <a:stretch>
            <a:fillRect/>
          </a:stretch>
        </p:blipFill>
        <p:spPr bwMode="auto">
          <a:xfrm>
            <a:off x="319319" y="2756763"/>
            <a:ext cx="2592288" cy="1134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6347" t="13663" r="6957" b="15915"/>
          <a:stretch/>
        </p:blipFill>
        <p:spPr>
          <a:xfrm>
            <a:off x="531963" y="4213747"/>
            <a:ext cx="2379644" cy="1064903"/>
          </a:xfrm>
          <a:prstGeom prst="rect">
            <a:avLst/>
          </a:prstGeom>
        </p:spPr>
      </p:pic>
      <p:pic>
        <p:nvPicPr>
          <p:cNvPr id="8" name="Picture 2" descr="C:\Users\arc008\Desktop\Nunalleq Artefacts\IMG_9951.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17075" t="24957" r="15223" b="45980"/>
          <a:stretch/>
        </p:blipFill>
        <p:spPr bwMode="auto">
          <a:xfrm>
            <a:off x="2094305" y="5860157"/>
            <a:ext cx="2463739" cy="79321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3858" t="17775" r="65797" b="48032"/>
          <a:stretch/>
        </p:blipFill>
        <p:spPr>
          <a:xfrm>
            <a:off x="10096274" y="4152528"/>
            <a:ext cx="1093802" cy="1378740"/>
          </a:xfrm>
          <a:prstGeom prst="rect">
            <a:avLst/>
          </a:prstGeom>
        </p:spPr>
      </p:pic>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34819" t="25060" r="50964" b="32049"/>
          <a:stretch/>
        </p:blipFill>
        <p:spPr>
          <a:xfrm rot="10800000">
            <a:off x="10096274" y="1482847"/>
            <a:ext cx="1021453" cy="2311255"/>
          </a:xfrm>
          <a:prstGeom prst="rect">
            <a:avLst/>
          </a:prstGeom>
        </p:spPr>
      </p:pic>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13516" t="33371" r="8668" b="9173"/>
          <a:stretch/>
        </p:blipFill>
        <p:spPr>
          <a:xfrm>
            <a:off x="8465637" y="5738224"/>
            <a:ext cx="1872736" cy="1037081"/>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81021" y="5822153"/>
            <a:ext cx="2771800" cy="869222"/>
          </a:xfrm>
          <a:prstGeom prst="rect">
            <a:avLst/>
          </a:prstGeom>
        </p:spPr>
      </p:pic>
      <p:sp>
        <p:nvSpPr>
          <p:cNvPr id="13" name="ZoneTexte 12"/>
          <p:cNvSpPr txBox="1"/>
          <p:nvPr/>
        </p:nvSpPr>
        <p:spPr>
          <a:xfrm>
            <a:off x="1" y="152417"/>
            <a:ext cx="12192000" cy="1077218"/>
          </a:xfrm>
          <a:prstGeom prst="rect">
            <a:avLst/>
          </a:prstGeom>
          <a:noFill/>
        </p:spPr>
        <p:txBody>
          <a:bodyPr wrap="square" rtlCol="0">
            <a:spAutoFit/>
          </a:bodyPr>
          <a:lstStyle/>
          <a:p>
            <a:r>
              <a:rPr lang="fr-FR" sz="3200" dirty="0">
                <a:ln w="1905"/>
                <a:solidFill>
                  <a:srgbClr val="2E75B6"/>
                </a:solidFill>
                <a:effectLst>
                  <a:innerShdw blurRad="69850" dist="43180" dir="5400000">
                    <a:srgbClr val="000000">
                      <a:alpha val="65000"/>
                    </a:srgbClr>
                  </a:innerShdw>
                </a:effectLst>
                <a:latin typeface="Century Gothic"/>
                <a:cs typeface="Century Gothic"/>
              </a:rPr>
              <a:t>Dialogue et regards croisés sur la culture matérielle</a:t>
            </a:r>
          </a:p>
          <a:p>
            <a:r>
              <a:rPr lang="fr-FR" sz="3200" dirty="0">
                <a:ln w="1905"/>
                <a:solidFill>
                  <a:srgbClr val="2E75B6"/>
                </a:solidFill>
                <a:effectLst>
                  <a:innerShdw blurRad="69850" dist="43180" dir="5400000">
                    <a:srgbClr val="000000">
                      <a:alpha val="65000"/>
                    </a:srgbClr>
                  </a:innerShdw>
                </a:effectLst>
                <a:latin typeface="Century Gothic"/>
                <a:cs typeface="Century Gothic"/>
              </a:rPr>
              <a:t>et les modes de représentation du monde animal</a:t>
            </a:r>
          </a:p>
        </p:txBody>
      </p:sp>
    </p:spTree>
    <p:extLst>
      <p:ext uri="{BB962C8B-B14F-4D97-AF65-F5344CB8AC3E}">
        <p14:creationId xmlns:p14="http://schemas.microsoft.com/office/powerpoint/2010/main" val="3989517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rc008\Desktop\Nunalleq Powerpoints\Nunalleq 2014 Images\John Smith copies ivor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618"/>
          <a:stretch/>
        </p:blipFill>
        <p:spPr bwMode="auto">
          <a:xfrm>
            <a:off x="2251231" y="1626918"/>
            <a:ext cx="8014252" cy="4951697"/>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2604" t="5280" b="3540"/>
          <a:stretch/>
        </p:blipFill>
        <p:spPr bwMode="auto">
          <a:xfrm>
            <a:off x="492770" y="4606626"/>
            <a:ext cx="1656184" cy="1977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10354733" y="4835019"/>
            <a:ext cx="1727199" cy="1727199"/>
          </a:xfrm>
          <a:prstGeom prst="rect">
            <a:avLst/>
          </a:prstGeom>
        </p:spPr>
      </p:pic>
      <p:sp>
        <p:nvSpPr>
          <p:cNvPr id="5" name="ZoneTexte 4"/>
          <p:cNvSpPr txBox="1"/>
          <p:nvPr/>
        </p:nvSpPr>
        <p:spPr>
          <a:xfrm>
            <a:off x="0" y="4320"/>
            <a:ext cx="12192000" cy="1077218"/>
          </a:xfrm>
          <a:prstGeom prst="rect">
            <a:avLst/>
          </a:prstGeom>
          <a:noFill/>
        </p:spPr>
        <p:txBody>
          <a:bodyPr wrap="square" rtlCol="0">
            <a:spAutoFit/>
          </a:bodyPr>
          <a:lstStyle/>
          <a:p>
            <a:pPr algn="ctr"/>
            <a:r>
              <a:rPr lang="fr-FR" sz="3200" dirty="0">
                <a:ln w="1905"/>
                <a:solidFill>
                  <a:srgbClr val="2E75B6"/>
                </a:solidFill>
                <a:effectLst>
                  <a:innerShdw blurRad="69850" dist="43180" dir="5400000">
                    <a:srgbClr val="000000">
                      <a:alpha val="65000"/>
                    </a:srgbClr>
                  </a:innerShdw>
                </a:effectLst>
                <a:latin typeface="Century Gothic"/>
                <a:cs typeface="Century Gothic"/>
              </a:rPr>
              <a:t>Une réplique à l’identique d’objets archéologiques</a:t>
            </a:r>
          </a:p>
          <a:p>
            <a:pPr algn="ctr"/>
            <a:r>
              <a:rPr lang="fr-FR" sz="3200" dirty="0">
                <a:ln w="1905"/>
                <a:solidFill>
                  <a:srgbClr val="2E75B6"/>
                </a:solidFill>
                <a:effectLst>
                  <a:innerShdw blurRad="69850" dist="43180" dir="5400000">
                    <a:srgbClr val="000000">
                      <a:alpha val="65000"/>
                    </a:srgbClr>
                  </a:innerShdw>
                </a:effectLst>
                <a:latin typeface="Century Gothic"/>
                <a:cs typeface="Century Gothic"/>
              </a:rPr>
              <a:t>par John Smith, un artisan </a:t>
            </a:r>
            <a:r>
              <a:rPr lang="fr-FR" sz="3200" dirty="0" err="1">
                <a:ln w="1905"/>
                <a:solidFill>
                  <a:srgbClr val="2E75B6"/>
                </a:solidFill>
                <a:effectLst>
                  <a:innerShdw blurRad="69850" dist="43180" dir="5400000">
                    <a:srgbClr val="000000">
                      <a:alpha val="65000"/>
                    </a:srgbClr>
                  </a:innerShdw>
                </a:effectLst>
                <a:latin typeface="Century Gothic"/>
                <a:cs typeface="Century Gothic"/>
              </a:rPr>
              <a:t>Yup’ik</a:t>
            </a:r>
            <a:endParaRPr lang="fr-FR" sz="3200" dirty="0">
              <a:ln w="1905"/>
              <a:solidFill>
                <a:srgbClr val="2E75B6"/>
              </a:solidFill>
              <a:effectLst>
                <a:innerShdw blurRad="69850" dist="43180" dir="5400000">
                  <a:srgbClr val="000000">
                    <a:alpha val="65000"/>
                  </a:srgbClr>
                </a:innerShdw>
              </a:effectLst>
              <a:latin typeface="Century Gothic"/>
              <a:cs typeface="Century Gothic"/>
            </a:endParaRPr>
          </a:p>
        </p:txBody>
      </p:sp>
      <p:pic>
        <p:nvPicPr>
          <p:cNvPr id="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52" y="1626918"/>
            <a:ext cx="2097644" cy="2697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rotWithShape="1">
          <a:blip r:embed="rId8"/>
          <a:srcRect l="4527" t="5555"/>
          <a:stretch/>
        </p:blipFill>
        <p:spPr>
          <a:xfrm>
            <a:off x="10348869" y="1626918"/>
            <a:ext cx="1766932" cy="2330522"/>
          </a:xfrm>
          <a:prstGeom prst="rect">
            <a:avLst/>
          </a:prstGeom>
        </p:spPr>
      </p:pic>
    </p:spTree>
    <p:extLst>
      <p:ext uri="{BB962C8B-B14F-4D97-AF65-F5344CB8AC3E}">
        <p14:creationId xmlns:p14="http://schemas.microsoft.com/office/powerpoint/2010/main" val="1559327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8477"/>
            <a:ext cx="12191999" cy="584776"/>
          </a:xfrm>
          <a:prstGeom prst="rect">
            <a:avLst/>
          </a:prstGeom>
          <a:noFill/>
        </p:spPr>
        <p:txBody>
          <a:bodyPr wrap="square" rtlCol="0">
            <a:spAutoFit/>
          </a:bodyPr>
          <a:lstStyle/>
          <a:p>
            <a:pPr algn="ctr"/>
            <a:r>
              <a:rPr lang="fr-FR" sz="3200" dirty="0">
                <a:ln w="1905"/>
                <a:solidFill>
                  <a:srgbClr val="2E75B6"/>
                </a:solidFill>
                <a:effectLst>
                  <a:innerShdw blurRad="69850" dist="43180" dir="5400000">
                    <a:srgbClr val="000000">
                      <a:alpha val="65000"/>
                    </a:srgbClr>
                  </a:innerShdw>
                </a:effectLst>
                <a:latin typeface="Century Gothic"/>
                <a:cs typeface="Century Gothic"/>
              </a:rPr>
              <a:t>Des ateliers intergénérationnels de reproduction d’objets</a:t>
            </a:r>
          </a:p>
        </p:txBody>
      </p:sp>
      <p:pic>
        <p:nvPicPr>
          <p:cNvPr id="6" name="Image 5"/>
          <p:cNvPicPr>
            <a:picLocks noChangeAspect="1"/>
          </p:cNvPicPr>
          <p:nvPr/>
        </p:nvPicPr>
        <p:blipFill rotWithShape="1">
          <a:blip r:embed="rId3"/>
          <a:srcRect l="21589" r="5181"/>
          <a:stretch/>
        </p:blipFill>
        <p:spPr>
          <a:xfrm>
            <a:off x="8966200" y="768357"/>
            <a:ext cx="2912535" cy="2982943"/>
          </a:xfrm>
          <a:prstGeom prst="rect">
            <a:avLst/>
          </a:prstGeom>
        </p:spPr>
      </p:pic>
      <p:pic>
        <p:nvPicPr>
          <p:cNvPr id="9" name="Image 8"/>
          <p:cNvPicPr>
            <a:picLocks noChangeAspect="1"/>
          </p:cNvPicPr>
          <p:nvPr/>
        </p:nvPicPr>
        <p:blipFill rotWithShape="1">
          <a:blip r:embed="rId4"/>
          <a:srcRect l="15278" t="10988" r="9629" b="21605"/>
          <a:stretch/>
        </p:blipFill>
        <p:spPr>
          <a:xfrm>
            <a:off x="67731" y="3327892"/>
            <a:ext cx="5080000" cy="3420074"/>
          </a:xfrm>
          <a:prstGeom prst="rect">
            <a:avLst/>
          </a:prstGeom>
        </p:spPr>
      </p:pic>
      <p:pic>
        <p:nvPicPr>
          <p:cNvPr id="14" name="Image 13"/>
          <p:cNvPicPr>
            <a:picLocks noChangeAspect="1"/>
          </p:cNvPicPr>
          <p:nvPr/>
        </p:nvPicPr>
        <p:blipFill>
          <a:blip r:embed="rId5"/>
          <a:stretch>
            <a:fillRect/>
          </a:stretch>
        </p:blipFill>
        <p:spPr>
          <a:xfrm>
            <a:off x="0" y="797716"/>
            <a:ext cx="4059265" cy="3037684"/>
          </a:xfrm>
          <a:prstGeom prst="rect">
            <a:avLst/>
          </a:prstGeom>
        </p:spPr>
      </p:pic>
      <p:pic>
        <p:nvPicPr>
          <p:cNvPr id="13" name="Image 12"/>
          <p:cNvPicPr>
            <a:picLocks noChangeAspect="1"/>
          </p:cNvPicPr>
          <p:nvPr/>
        </p:nvPicPr>
        <p:blipFill rotWithShape="1">
          <a:blip r:embed="rId6"/>
          <a:srcRect l="17318" t="1481" r="2312" b="5063"/>
          <a:stretch/>
        </p:blipFill>
        <p:spPr>
          <a:xfrm>
            <a:off x="8588142" y="3742300"/>
            <a:ext cx="3537712" cy="3005666"/>
          </a:xfrm>
          <a:prstGeom prst="rect">
            <a:avLst/>
          </a:prstGeom>
        </p:spPr>
      </p:pic>
      <p:pic>
        <p:nvPicPr>
          <p:cNvPr id="8" name="Image 7"/>
          <p:cNvPicPr>
            <a:picLocks noChangeAspect="1"/>
          </p:cNvPicPr>
          <p:nvPr/>
        </p:nvPicPr>
        <p:blipFill rotWithShape="1">
          <a:blip r:embed="rId7"/>
          <a:srcRect l="9075" t="26420" r="9166" b="33333"/>
          <a:stretch/>
        </p:blipFill>
        <p:spPr>
          <a:xfrm>
            <a:off x="3683000" y="812186"/>
            <a:ext cx="4817530" cy="1778613"/>
          </a:xfrm>
          <a:prstGeom prst="rect">
            <a:avLst/>
          </a:prstGeom>
        </p:spPr>
      </p:pic>
      <p:pic>
        <p:nvPicPr>
          <p:cNvPr id="15" name="Image 14"/>
          <p:cNvPicPr>
            <a:picLocks noChangeAspect="1"/>
          </p:cNvPicPr>
          <p:nvPr/>
        </p:nvPicPr>
        <p:blipFill rotWithShape="1">
          <a:blip r:embed="rId8"/>
          <a:srcRect l="11944" t="3457" r="25648"/>
          <a:stretch/>
        </p:blipFill>
        <p:spPr>
          <a:xfrm>
            <a:off x="5240868" y="2954900"/>
            <a:ext cx="3269215" cy="3793066"/>
          </a:xfrm>
          <a:prstGeom prst="rect">
            <a:avLst/>
          </a:prstGeom>
        </p:spPr>
      </p:pic>
    </p:spTree>
    <p:extLst>
      <p:ext uri="{BB962C8B-B14F-4D97-AF65-F5344CB8AC3E}">
        <p14:creationId xmlns:p14="http://schemas.microsoft.com/office/powerpoint/2010/main" val="209480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alphaModFix/>
          </a:blip>
          <a:stretch>
            <a:fillRect/>
          </a:stretch>
        </p:blipFill>
        <p:spPr>
          <a:xfrm>
            <a:off x="9359899" y="101600"/>
            <a:ext cx="2742038" cy="3666067"/>
          </a:xfrm>
          <a:prstGeom prst="rect">
            <a:avLst/>
          </a:prstGeom>
        </p:spPr>
      </p:pic>
      <p:sp>
        <p:nvSpPr>
          <p:cNvPr id="7" name="ZoneTexte 6"/>
          <p:cNvSpPr txBox="1"/>
          <p:nvPr/>
        </p:nvSpPr>
        <p:spPr>
          <a:xfrm>
            <a:off x="0" y="10"/>
            <a:ext cx="10001163" cy="584776"/>
          </a:xfrm>
          <a:prstGeom prst="rect">
            <a:avLst/>
          </a:prstGeom>
          <a:noFill/>
        </p:spPr>
        <p:txBody>
          <a:bodyPr wrap="square" rtlCol="0">
            <a:spAutoFit/>
          </a:bodyPr>
          <a:lstStyle/>
          <a:p>
            <a:r>
              <a:rPr lang="fr-FR" sz="3200" dirty="0">
                <a:ln w="1905"/>
                <a:solidFill>
                  <a:srgbClr val="2E75B6"/>
                </a:solidFill>
                <a:effectLst>
                  <a:innerShdw blurRad="69850" dist="43180" dir="5400000">
                    <a:srgbClr val="000000">
                      <a:alpha val="65000"/>
                    </a:srgbClr>
                  </a:innerShdw>
                </a:effectLst>
                <a:latin typeface="Century Gothic"/>
                <a:cs typeface="Century Gothic"/>
              </a:rPr>
              <a:t>Travailler les matières organiques avec les jeunes</a:t>
            </a:r>
          </a:p>
        </p:txBody>
      </p:sp>
      <p:pic>
        <p:nvPicPr>
          <p:cNvPr id="2" name="Image 1"/>
          <p:cNvPicPr>
            <a:picLocks noChangeAspect="1"/>
          </p:cNvPicPr>
          <p:nvPr/>
        </p:nvPicPr>
        <p:blipFill>
          <a:blip r:embed="rId4"/>
          <a:stretch>
            <a:fillRect/>
          </a:stretch>
        </p:blipFill>
        <p:spPr>
          <a:xfrm>
            <a:off x="7017378" y="3675687"/>
            <a:ext cx="2710822" cy="3038379"/>
          </a:xfrm>
          <a:prstGeom prst="rect">
            <a:avLst/>
          </a:prstGeom>
        </p:spPr>
      </p:pic>
      <p:pic>
        <p:nvPicPr>
          <p:cNvPr id="12" name="Image 11"/>
          <p:cNvPicPr>
            <a:picLocks noChangeAspect="1"/>
          </p:cNvPicPr>
          <p:nvPr/>
        </p:nvPicPr>
        <p:blipFill rotWithShape="1">
          <a:blip r:embed="rId5"/>
          <a:srcRect l="1018" t="18888" r="18056" b="17532"/>
          <a:stretch/>
        </p:blipFill>
        <p:spPr>
          <a:xfrm>
            <a:off x="142174" y="2666999"/>
            <a:ext cx="6868228" cy="4047067"/>
          </a:xfrm>
          <a:prstGeom prst="rect">
            <a:avLst/>
          </a:prstGeom>
        </p:spPr>
      </p:pic>
      <p:pic>
        <p:nvPicPr>
          <p:cNvPr id="13" name="Image 12"/>
          <p:cNvPicPr>
            <a:picLocks noChangeAspect="1"/>
          </p:cNvPicPr>
          <p:nvPr/>
        </p:nvPicPr>
        <p:blipFill rotWithShape="1">
          <a:blip r:embed="rId6"/>
          <a:srcRect l="13333" t="17161" r="9167" b="30494"/>
          <a:stretch/>
        </p:blipFill>
        <p:spPr>
          <a:xfrm>
            <a:off x="160866" y="753114"/>
            <a:ext cx="3674540" cy="1861415"/>
          </a:xfrm>
          <a:prstGeom prst="rect">
            <a:avLst/>
          </a:prstGeom>
        </p:spPr>
      </p:pic>
      <p:pic>
        <p:nvPicPr>
          <p:cNvPr id="3" name="Image 2"/>
          <p:cNvPicPr>
            <a:picLocks noChangeAspect="1"/>
          </p:cNvPicPr>
          <p:nvPr/>
        </p:nvPicPr>
        <p:blipFill>
          <a:blip r:embed="rId7"/>
          <a:stretch>
            <a:fillRect/>
          </a:stretch>
        </p:blipFill>
        <p:spPr>
          <a:xfrm>
            <a:off x="6251993" y="706969"/>
            <a:ext cx="2904707" cy="1909232"/>
          </a:xfrm>
          <a:prstGeom prst="rect">
            <a:avLst/>
          </a:prstGeom>
        </p:spPr>
      </p:pic>
      <p:pic>
        <p:nvPicPr>
          <p:cNvPr id="14" name="Image 13"/>
          <p:cNvPicPr>
            <a:picLocks noChangeAspect="1"/>
          </p:cNvPicPr>
          <p:nvPr/>
        </p:nvPicPr>
        <p:blipFill>
          <a:blip r:embed="rId8"/>
          <a:stretch>
            <a:fillRect/>
          </a:stretch>
        </p:blipFill>
        <p:spPr>
          <a:xfrm>
            <a:off x="10168467" y="3813478"/>
            <a:ext cx="1731433" cy="2925987"/>
          </a:xfrm>
          <a:prstGeom prst="rect">
            <a:avLst/>
          </a:prstGeom>
        </p:spPr>
      </p:pic>
      <p:pic>
        <p:nvPicPr>
          <p:cNvPr id="15" name="Image 14"/>
          <p:cNvPicPr>
            <a:picLocks noChangeAspect="1"/>
          </p:cNvPicPr>
          <p:nvPr/>
        </p:nvPicPr>
        <p:blipFill>
          <a:blip r:embed="rId9"/>
          <a:stretch>
            <a:fillRect/>
          </a:stretch>
        </p:blipFill>
        <p:spPr>
          <a:xfrm>
            <a:off x="4341178" y="706967"/>
            <a:ext cx="1600836" cy="1883833"/>
          </a:xfrm>
          <a:prstGeom prst="rect">
            <a:avLst/>
          </a:prstGeom>
        </p:spPr>
      </p:pic>
    </p:spTree>
    <p:extLst>
      <p:ext uri="{BB962C8B-B14F-4D97-AF65-F5344CB8AC3E}">
        <p14:creationId xmlns:p14="http://schemas.microsoft.com/office/powerpoint/2010/main" val="331543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 y="8477"/>
            <a:ext cx="12192000" cy="584776"/>
          </a:xfrm>
          <a:prstGeom prst="rect">
            <a:avLst/>
          </a:prstGeom>
          <a:noFill/>
        </p:spPr>
        <p:txBody>
          <a:bodyPr wrap="square" rtlCol="0">
            <a:spAutoFit/>
          </a:bodyPr>
          <a:lstStyle/>
          <a:p>
            <a:r>
              <a:rPr lang="fr-FR" sz="3200" dirty="0">
                <a:ln w="1905"/>
                <a:solidFill>
                  <a:srgbClr val="2E75B6"/>
                </a:solidFill>
                <a:effectLst>
                  <a:innerShdw blurRad="69850" dist="43180" dir="5400000">
                    <a:srgbClr val="000000">
                      <a:alpha val="65000"/>
                    </a:srgbClr>
                  </a:innerShdw>
                </a:effectLst>
                <a:latin typeface="Century Gothic"/>
                <a:cs typeface="Century Gothic"/>
              </a:rPr>
              <a:t>Un centre culturel à </a:t>
            </a:r>
            <a:r>
              <a:rPr lang="fr-FR" sz="3200" dirty="0" err="1">
                <a:ln w="1905"/>
                <a:solidFill>
                  <a:srgbClr val="2E75B6"/>
                </a:solidFill>
                <a:effectLst>
                  <a:innerShdw blurRad="69850" dist="43180" dir="5400000">
                    <a:srgbClr val="000000">
                      <a:alpha val="65000"/>
                    </a:srgbClr>
                  </a:innerShdw>
                </a:effectLst>
                <a:latin typeface="Century Gothic"/>
                <a:cs typeface="Century Gothic"/>
              </a:rPr>
              <a:t>Quinhagak</a:t>
            </a:r>
            <a:r>
              <a:rPr lang="fr-FR" sz="3200" dirty="0">
                <a:ln w="1905"/>
                <a:solidFill>
                  <a:srgbClr val="2E75B6"/>
                </a:solidFill>
                <a:effectLst>
                  <a:innerShdw blurRad="69850" dist="43180" dir="5400000">
                    <a:srgbClr val="000000">
                      <a:alpha val="65000"/>
                    </a:srgbClr>
                  </a:innerShdw>
                </a:effectLst>
                <a:latin typeface="Century Gothic"/>
                <a:cs typeface="Century Gothic"/>
              </a:rPr>
              <a:t> : un projet pilote</a:t>
            </a:r>
          </a:p>
        </p:txBody>
      </p:sp>
      <p:sp>
        <p:nvSpPr>
          <p:cNvPr id="4" name="Content Placeholder 2"/>
          <p:cNvSpPr txBox="1">
            <a:spLocks/>
          </p:cNvSpPr>
          <p:nvPr/>
        </p:nvSpPr>
        <p:spPr>
          <a:xfrm>
            <a:off x="0" y="932839"/>
            <a:ext cx="5003800" cy="28856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buNone/>
            </a:pPr>
            <a:r>
              <a:rPr lang="en-GB" sz="2000" dirty="0">
                <a:solidFill>
                  <a:srgbClr val="B62F0C"/>
                </a:solidFill>
                <a:latin typeface="Century Gothic"/>
                <a:cs typeface="Century Gothic"/>
              </a:rPr>
              <a:t>Conserver la collection du site de </a:t>
            </a:r>
            <a:r>
              <a:rPr lang="en-GB" sz="2000" dirty="0" err="1">
                <a:solidFill>
                  <a:srgbClr val="B62F0C"/>
                </a:solidFill>
                <a:latin typeface="Century Gothic"/>
                <a:cs typeface="Century Gothic"/>
              </a:rPr>
              <a:t>Nunalleq</a:t>
            </a:r>
            <a:endParaRPr lang="en-GB" sz="2000" dirty="0">
              <a:solidFill>
                <a:srgbClr val="B62F0C"/>
              </a:solidFill>
              <a:latin typeface="Century Gothic"/>
              <a:cs typeface="Century Gothic"/>
            </a:endParaRPr>
          </a:p>
          <a:p>
            <a:pPr marL="0" indent="0">
              <a:lnSpc>
                <a:spcPts val="2400"/>
              </a:lnSpc>
              <a:buNone/>
            </a:pPr>
            <a:r>
              <a:rPr lang="en-GB" sz="2000" dirty="0" err="1">
                <a:solidFill>
                  <a:srgbClr val="B62F0C"/>
                </a:solidFill>
                <a:latin typeface="Century Gothic"/>
                <a:cs typeface="Century Gothic"/>
              </a:rPr>
              <a:t>Servir</a:t>
            </a:r>
            <a:r>
              <a:rPr lang="en-GB" sz="2000" dirty="0">
                <a:solidFill>
                  <a:srgbClr val="B62F0C"/>
                </a:solidFill>
                <a:latin typeface="Century Gothic"/>
                <a:cs typeface="Century Gothic"/>
              </a:rPr>
              <a:t> de base </a:t>
            </a:r>
            <a:r>
              <a:rPr lang="en-GB" sz="2000" dirty="0" err="1">
                <a:solidFill>
                  <a:srgbClr val="B62F0C"/>
                </a:solidFill>
                <a:latin typeface="Century Gothic"/>
                <a:cs typeface="Century Gothic"/>
              </a:rPr>
              <a:t>avancée</a:t>
            </a:r>
            <a:r>
              <a:rPr lang="en-GB" sz="2000" dirty="0">
                <a:solidFill>
                  <a:srgbClr val="B62F0C"/>
                </a:solidFill>
                <a:latin typeface="Century Gothic"/>
                <a:cs typeface="Century Gothic"/>
              </a:rPr>
              <a:t> pour les </a:t>
            </a:r>
            <a:r>
              <a:rPr lang="en-GB" sz="2000" dirty="0" err="1">
                <a:solidFill>
                  <a:srgbClr val="B62F0C"/>
                </a:solidFill>
                <a:latin typeface="Century Gothic"/>
                <a:cs typeface="Century Gothic"/>
              </a:rPr>
              <a:t>recherches</a:t>
            </a:r>
            <a:r>
              <a:rPr lang="en-GB" sz="2000" dirty="0">
                <a:solidFill>
                  <a:srgbClr val="B62F0C"/>
                </a:solidFill>
                <a:latin typeface="Century Gothic"/>
                <a:cs typeface="Century Gothic"/>
              </a:rPr>
              <a:t> futures (prospections et </a:t>
            </a:r>
            <a:r>
              <a:rPr lang="en-GB" sz="2000" dirty="0" err="1">
                <a:solidFill>
                  <a:srgbClr val="B62F0C"/>
                </a:solidFill>
                <a:latin typeface="Century Gothic"/>
                <a:cs typeface="Century Gothic"/>
              </a:rPr>
              <a:t>fouilles</a:t>
            </a:r>
            <a:r>
              <a:rPr lang="en-GB" sz="2000" dirty="0">
                <a:solidFill>
                  <a:srgbClr val="B62F0C"/>
                </a:solidFill>
                <a:latin typeface="Century Gothic"/>
                <a:cs typeface="Century Gothic"/>
              </a:rPr>
              <a:t>)</a:t>
            </a:r>
          </a:p>
          <a:p>
            <a:pPr marL="0" indent="0">
              <a:lnSpc>
                <a:spcPts val="2400"/>
              </a:lnSpc>
              <a:buNone/>
            </a:pPr>
            <a:r>
              <a:rPr lang="en-GB" sz="2000" dirty="0" err="1">
                <a:solidFill>
                  <a:srgbClr val="B62F0C"/>
                </a:solidFill>
                <a:latin typeface="Century Gothic"/>
                <a:cs typeface="Century Gothic"/>
              </a:rPr>
              <a:t>Permettre</a:t>
            </a:r>
            <a:r>
              <a:rPr lang="en-GB" sz="2000" dirty="0">
                <a:solidFill>
                  <a:srgbClr val="B62F0C"/>
                </a:solidFill>
                <a:latin typeface="Century Gothic"/>
                <a:cs typeface="Century Gothic"/>
              </a:rPr>
              <a:t> des interactions </a:t>
            </a:r>
            <a:r>
              <a:rPr lang="en-GB" sz="2000" dirty="0" err="1">
                <a:solidFill>
                  <a:srgbClr val="B62F0C"/>
                </a:solidFill>
                <a:latin typeface="Century Gothic"/>
                <a:cs typeface="Century Gothic"/>
              </a:rPr>
              <a:t>intergénérationnelles</a:t>
            </a:r>
            <a:r>
              <a:rPr lang="en-GB" sz="2000" dirty="0">
                <a:solidFill>
                  <a:srgbClr val="B62F0C"/>
                </a:solidFill>
                <a:latin typeface="Century Gothic"/>
                <a:cs typeface="Century Gothic"/>
              </a:rPr>
              <a:t> entre </a:t>
            </a:r>
            <a:r>
              <a:rPr lang="en-GB" sz="2000" dirty="0" err="1">
                <a:solidFill>
                  <a:srgbClr val="B62F0C"/>
                </a:solidFill>
                <a:latin typeface="Century Gothic"/>
                <a:cs typeface="Century Gothic"/>
              </a:rPr>
              <a:t>jeunes</a:t>
            </a:r>
            <a:r>
              <a:rPr lang="en-GB" sz="2000" dirty="0">
                <a:solidFill>
                  <a:srgbClr val="B62F0C"/>
                </a:solidFill>
                <a:latin typeface="Century Gothic"/>
                <a:cs typeface="Century Gothic"/>
              </a:rPr>
              <a:t> et </a:t>
            </a:r>
            <a:r>
              <a:rPr lang="en-GB" sz="2000" dirty="0" err="1">
                <a:solidFill>
                  <a:srgbClr val="B62F0C"/>
                </a:solidFill>
                <a:latin typeface="Century Gothic"/>
                <a:cs typeface="Century Gothic"/>
              </a:rPr>
              <a:t>aînés</a:t>
            </a:r>
            <a:r>
              <a:rPr lang="en-GB" sz="2000" dirty="0">
                <a:solidFill>
                  <a:srgbClr val="B62F0C"/>
                </a:solidFill>
                <a:latin typeface="Century Gothic"/>
                <a:cs typeface="Century Gothic"/>
              </a:rPr>
              <a:t>, </a:t>
            </a:r>
            <a:r>
              <a:rPr lang="en-GB" sz="2000" dirty="0" err="1">
                <a:solidFill>
                  <a:srgbClr val="B62F0C"/>
                </a:solidFill>
                <a:latin typeface="Century Gothic"/>
                <a:cs typeface="Century Gothic"/>
              </a:rPr>
              <a:t>incluant</a:t>
            </a:r>
            <a:r>
              <a:rPr lang="en-GB" sz="2000" dirty="0">
                <a:solidFill>
                  <a:srgbClr val="B62F0C"/>
                </a:solidFill>
                <a:latin typeface="Century Gothic"/>
                <a:cs typeface="Century Gothic"/>
              </a:rPr>
              <a:t> les </a:t>
            </a:r>
            <a:r>
              <a:rPr lang="en-GB" sz="2000" dirty="0" err="1">
                <a:solidFill>
                  <a:srgbClr val="B62F0C"/>
                </a:solidFill>
                <a:latin typeface="Century Gothic"/>
                <a:cs typeface="Century Gothic"/>
              </a:rPr>
              <a:t>groupes</a:t>
            </a:r>
            <a:r>
              <a:rPr lang="en-GB" sz="2000" dirty="0">
                <a:solidFill>
                  <a:srgbClr val="B62F0C"/>
                </a:solidFill>
                <a:latin typeface="Century Gothic"/>
                <a:cs typeface="Century Gothic"/>
              </a:rPr>
              <a:t> </a:t>
            </a:r>
            <a:r>
              <a:rPr lang="en-GB" sz="2000" dirty="0" err="1">
                <a:solidFill>
                  <a:srgbClr val="B62F0C"/>
                </a:solidFill>
                <a:latin typeface="Century Gothic"/>
                <a:cs typeface="Century Gothic"/>
              </a:rPr>
              <a:t>scolaires</a:t>
            </a:r>
            <a:endParaRPr lang="en-GB" sz="2000" dirty="0">
              <a:solidFill>
                <a:srgbClr val="B62F0C"/>
              </a:solidFill>
              <a:latin typeface="Century Gothic"/>
              <a:cs typeface="Century Gothic"/>
            </a:endParaRPr>
          </a:p>
        </p:txBody>
      </p:sp>
      <p:sp>
        <p:nvSpPr>
          <p:cNvPr id="5" name="ZoneTexte 4"/>
          <p:cNvSpPr txBox="1"/>
          <p:nvPr/>
        </p:nvSpPr>
        <p:spPr>
          <a:xfrm>
            <a:off x="160863" y="4466948"/>
            <a:ext cx="4182537" cy="1692771"/>
          </a:xfrm>
          <a:prstGeom prst="rect">
            <a:avLst/>
          </a:prstGeom>
          <a:noFill/>
        </p:spPr>
        <p:txBody>
          <a:bodyPr wrap="square" rtlCol="0">
            <a:spAutoFit/>
          </a:bodyPr>
          <a:lstStyle/>
          <a:p>
            <a:r>
              <a:rPr lang="fr-FR" sz="2400" dirty="0">
                <a:ln w="1905"/>
                <a:solidFill>
                  <a:srgbClr val="2E75B6"/>
                </a:solidFill>
                <a:effectLst>
                  <a:innerShdw blurRad="69850" dist="43180" dir="5400000">
                    <a:srgbClr val="000000">
                      <a:alpha val="65000"/>
                    </a:srgbClr>
                  </a:innerShdw>
                </a:effectLst>
                <a:latin typeface="Century Gothic"/>
                <a:cs typeface="Century Gothic"/>
              </a:rPr>
              <a:t>Finalité</a:t>
            </a:r>
          </a:p>
          <a:p>
            <a:r>
              <a:rPr lang="fr-FR" sz="2000" dirty="0">
                <a:ln w="1905"/>
                <a:solidFill>
                  <a:srgbClr val="B62F0C"/>
                </a:solidFill>
                <a:effectLst>
                  <a:innerShdw blurRad="69850" dist="43180" dir="5400000">
                    <a:srgbClr val="000000">
                      <a:alpha val="65000"/>
                    </a:srgbClr>
                  </a:innerShdw>
                </a:effectLst>
                <a:latin typeface="Century Gothic"/>
                <a:cs typeface="Century Gothic"/>
              </a:rPr>
              <a:t>permettre aux </a:t>
            </a:r>
            <a:r>
              <a:rPr lang="fr-FR" sz="2000" dirty="0" err="1">
                <a:ln w="1905"/>
                <a:solidFill>
                  <a:srgbClr val="B62F0C"/>
                </a:solidFill>
                <a:effectLst>
                  <a:innerShdw blurRad="69850" dist="43180" dir="5400000">
                    <a:srgbClr val="000000">
                      <a:alpha val="65000"/>
                    </a:srgbClr>
                  </a:innerShdw>
                </a:effectLst>
                <a:latin typeface="Century Gothic"/>
                <a:cs typeface="Century Gothic"/>
              </a:rPr>
              <a:t>Yup’ik</a:t>
            </a:r>
            <a:r>
              <a:rPr lang="fr-FR" sz="2000" dirty="0">
                <a:ln w="1905"/>
                <a:solidFill>
                  <a:srgbClr val="B62F0C"/>
                </a:solidFill>
                <a:effectLst>
                  <a:innerShdw blurRad="69850" dist="43180" dir="5400000">
                    <a:srgbClr val="000000">
                      <a:alpha val="65000"/>
                    </a:srgbClr>
                  </a:innerShdw>
                </a:effectLst>
                <a:latin typeface="Century Gothic"/>
                <a:cs typeface="Century Gothic"/>
              </a:rPr>
              <a:t> de se réapproprier leur passé en interaction avec le présent et le futur</a:t>
            </a:r>
          </a:p>
        </p:txBody>
      </p:sp>
      <p:pic>
        <p:nvPicPr>
          <p:cNvPr id="9" name="Image 8">
            <a:extLst>
              <a:ext uri="{FF2B5EF4-FFF2-40B4-BE49-F238E27FC236}">
                <a16:creationId xmlns:a16="http://schemas.microsoft.com/office/drawing/2014/main" id="{C9833E5F-66C2-42D5-89E5-8A91AB1C469A}"/>
              </a:ext>
            </a:extLst>
          </p:cNvPr>
          <p:cNvPicPr>
            <a:picLocks noChangeAspect="1"/>
          </p:cNvPicPr>
          <p:nvPr/>
        </p:nvPicPr>
        <p:blipFill>
          <a:blip r:embed="rId2"/>
          <a:stretch>
            <a:fillRect/>
          </a:stretch>
        </p:blipFill>
        <p:spPr>
          <a:xfrm>
            <a:off x="5035418" y="932839"/>
            <a:ext cx="3568256" cy="3213149"/>
          </a:xfrm>
          <a:prstGeom prst="rect">
            <a:avLst/>
          </a:prstGeom>
        </p:spPr>
      </p:pic>
      <p:pic>
        <p:nvPicPr>
          <p:cNvPr id="11" name="Image 10">
            <a:extLst>
              <a:ext uri="{FF2B5EF4-FFF2-40B4-BE49-F238E27FC236}">
                <a16:creationId xmlns:a16="http://schemas.microsoft.com/office/drawing/2014/main" id="{0B932BAA-5EC4-4351-B568-8B003E8294AB}"/>
              </a:ext>
            </a:extLst>
          </p:cNvPr>
          <p:cNvPicPr>
            <a:picLocks noChangeAspect="1"/>
          </p:cNvPicPr>
          <p:nvPr/>
        </p:nvPicPr>
        <p:blipFill>
          <a:blip r:embed="rId3"/>
          <a:stretch>
            <a:fillRect/>
          </a:stretch>
        </p:blipFill>
        <p:spPr>
          <a:xfrm>
            <a:off x="7397775" y="3697644"/>
            <a:ext cx="4633362" cy="3078747"/>
          </a:xfrm>
          <a:prstGeom prst="rect">
            <a:avLst/>
          </a:prstGeom>
        </p:spPr>
      </p:pic>
    </p:spTree>
    <p:extLst>
      <p:ext uri="{BB962C8B-B14F-4D97-AF65-F5344CB8AC3E}">
        <p14:creationId xmlns:p14="http://schemas.microsoft.com/office/powerpoint/2010/main" val="316514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B20DF-F44C-499F-9FED-642C5602D518}"/>
              </a:ext>
            </a:extLst>
          </p:cNvPr>
          <p:cNvSpPr>
            <a:spLocks noGrp="1"/>
          </p:cNvSpPr>
          <p:nvPr>
            <p:ph type="ctrTitle"/>
          </p:nvPr>
        </p:nvSpPr>
        <p:spPr/>
        <p:txBody>
          <a:bodyPr>
            <a:normAutofit/>
          </a:bodyPr>
          <a:lstStyle/>
          <a:p>
            <a:r>
              <a:rPr lang="fr-FR" dirty="0"/>
              <a:t>Le Sud-Ouest de l’Alaska</a:t>
            </a:r>
          </a:p>
        </p:txBody>
      </p:sp>
    </p:spTree>
    <p:extLst>
      <p:ext uri="{BB962C8B-B14F-4D97-AF65-F5344CB8AC3E}">
        <p14:creationId xmlns:p14="http://schemas.microsoft.com/office/powerpoint/2010/main" val="526993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B20DF-F44C-499F-9FED-642C5602D518}"/>
              </a:ext>
            </a:extLst>
          </p:cNvPr>
          <p:cNvSpPr>
            <a:spLocks noGrp="1"/>
          </p:cNvSpPr>
          <p:nvPr>
            <p:ph type="ctrTitle"/>
          </p:nvPr>
        </p:nvSpPr>
        <p:spPr/>
        <p:txBody>
          <a:bodyPr>
            <a:normAutofit fontScale="90000"/>
          </a:bodyPr>
          <a:lstStyle/>
          <a:p>
            <a:r>
              <a:rPr lang="fr-FR" dirty="0"/>
              <a:t>La Mission  française</a:t>
            </a:r>
            <a:br>
              <a:rPr lang="fr-FR" dirty="0"/>
            </a:br>
            <a:r>
              <a:rPr lang="fr-FR" dirty="0" err="1"/>
              <a:t>Yup’IK</a:t>
            </a:r>
            <a:r>
              <a:rPr lang="fr-FR" dirty="0"/>
              <a:t> (2022-2025)</a:t>
            </a:r>
          </a:p>
        </p:txBody>
      </p:sp>
      <p:sp>
        <p:nvSpPr>
          <p:cNvPr id="3" name="Sous-titre 2">
            <a:extLst>
              <a:ext uri="{FF2B5EF4-FFF2-40B4-BE49-F238E27FC236}">
                <a16:creationId xmlns:a16="http://schemas.microsoft.com/office/drawing/2014/main" id="{32F95E13-20C3-4EC2-A33D-9884C27E9AF8}"/>
              </a:ext>
            </a:extLst>
          </p:cNvPr>
          <p:cNvSpPr>
            <a:spLocks noGrp="1"/>
          </p:cNvSpPr>
          <p:nvPr>
            <p:ph type="subTitle" idx="1"/>
          </p:nvPr>
        </p:nvSpPr>
        <p:spPr/>
        <p:txBody>
          <a:bodyPr/>
          <a:lstStyle/>
          <a:p>
            <a:r>
              <a:rPr lang="fr-FR" dirty="0"/>
              <a:t>Claire Houmard</a:t>
            </a:r>
          </a:p>
        </p:txBody>
      </p:sp>
    </p:spTree>
    <p:extLst>
      <p:ext uri="{BB962C8B-B14F-4D97-AF65-F5344CB8AC3E}">
        <p14:creationId xmlns:p14="http://schemas.microsoft.com/office/powerpoint/2010/main" val="1735774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8" name="Encre 7">
                <a:extLst>
                  <a:ext uri="{FF2B5EF4-FFF2-40B4-BE49-F238E27FC236}">
                    <a16:creationId xmlns:a16="http://schemas.microsoft.com/office/drawing/2014/main" id="{EB0D4697-020C-4A2A-83F8-D36278BD2213}"/>
                  </a:ext>
                </a:extLst>
              </p14:cNvPr>
              <p14:cNvContentPartPr/>
              <p14:nvPr/>
            </p14:nvContentPartPr>
            <p14:xfrm>
              <a:off x="-1280610" y="1657080"/>
              <a:ext cx="360" cy="360"/>
            </p14:xfrm>
          </p:contentPart>
        </mc:Choice>
        <mc:Fallback xmlns="">
          <p:pic>
            <p:nvPicPr>
              <p:cNvPr id="8" name="Encre 7">
                <a:extLst>
                  <a:ext uri="{FF2B5EF4-FFF2-40B4-BE49-F238E27FC236}">
                    <a16:creationId xmlns:a16="http://schemas.microsoft.com/office/drawing/2014/main" id="{EB0D4697-020C-4A2A-83F8-D36278BD2213}"/>
                  </a:ext>
                </a:extLst>
              </p:cNvPr>
              <p:cNvPicPr/>
              <p:nvPr/>
            </p:nvPicPr>
            <p:blipFill>
              <a:blip r:embed="rId4"/>
              <a:stretch>
                <a:fillRect/>
              </a:stretch>
            </p:blipFill>
            <p:spPr>
              <a:xfrm>
                <a:off x="-1289610" y="16480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Encre 8">
                <a:extLst>
                  <a:ext uri="{FF2B5EF4-FFF2-40B4-BE49-F238E27FC236}">
                    <a16:creationId xmlns:a16="http://schemas.microsoft.com/office/drawing/2014/main" id="{F054D8A2-B061-4CE6-90AC-2C030ADDF22B}"/>
                  </a:ext>
                </a:extLst>
              </p14:cNvPr>
              <p14:cNvContentPartPr/>
              <p14:nvPr/>
            </p14:nvContentPartPr>
            <p14:xfrm>
              <a:off x="-1234530" y="1725840"/>
              <a:ext cx="360" cy="360"/>
            </p14:xfrm>
          </p:contentPart>
        </mc:Choice>
        <mc:Fallback xmlns="">
          <p:pic>
            <p:nvPicPr>
              <p:cNvPr id="9" name="Encre 8">
                <a:extLst>
                  <a:ext uri="{FF2B5EF4-FFF2-40B4-BE49-F238E27FC236}">
                    <a16:creationId xmlns:a16="http://schemas.microsoft.com/office/drawing/2014/main" id="{F054D8A2-B061-4CE6-90AC-2C030ADDF22B}"/>
                  </a:ext>
                </a:extLst>
              </p:cNvPr>
              <p:cNvPicPr/>
              <p:nvPr/>
            </p:nvPicPr>
            <p:blipFill>
              <a:blip r:embed="rId6"/>
              <a:stretch>
                <a:fillRect/>
              </a:stretch>
            </p:blipFill>
            <p:spPr>
              <a:xfrm>
                <a:off x="-1243530" y="1721340"/>
                <a:ext cx="18000" cy="91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Encre 9">
                <a:extLst>
                  <a:ext uri="{FF2B5EF4-FFF2-40B4-BE49-F238E27FC236}">
                    <a16:creationId xmlns:a16="http://schemas.microsoft.com/office/drawing/2014/main" id="{6ED67C99-21C7-47D5-81AE-24FA404F80C3}"/>
                  </a:ext>
                </a:extLst>
              </p14:cNvPr>
              <p14:cNvContentPartPr/>
              <p14:nvPr/>
            </p14:nvContentPartPr>
            <p14:xfrm>
              <a:off x="-1234530" y="1725840"/>
              <a:ext cx="360" cy="360"/>
            </p14:xfrm>
          </p:contentPart>
        </mc:Choice>
        <mc:Fallback xmlns="">
          <p:pic>
            <p:nvPicPr>
              <p:cNvPr id="10" name="Encre 9">
                <a:extLst>
                  <a:ext uri="{FF2B5EF4-FFF2-40B4-BE49-F238E27FC236}">
                    <a16:creationId xmlns:a16="http://schemas.microsoft.com/office/drawing/2014/main" id="{6ED67C99-21C7-47D5-81AE-24FA404F80C3}"/>
                  </a:ext>
                </a:extLst>
              </p:cNvPr>
              <p:cNvPicPr/>
              <p:nvPr/>
            </p:nvPicPr>
            <p:blipFill>
              <a:blip r:embed="rId6"/>
              <a:stretch>
                <a:fillRect/>
              </a:stretch>
            </p:blipFill>
            <p:spPr>
              <a:xfrm>
                <a:off x="-1243530" y="1721340"/>
                <a:ext cx="18000" cy="9180"/>
              </a:xfrm>
              <a:prstGeom prst="rect">
                <a:avLst/>
              </a:prstGeom>
            </p:spPr>
          </p:pic>
        </mc:Fallback>
      </mc:AlternateContent>
      <p:pic>
        <p:nvPicPr>
          <p:cNvPr id="25606" name="Image 28">
            <a:extLst>
              <a:ext uri="{FF2B5EF4-FFF2-40B4-BE49-F238E27FC236}">
                <a16:creationId xmlns:a16="http://schemas.microsoft.com/office/drawing/2014/main" id="{03A06D35-3E0A-462A-8690-6F05A62CB1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47501" r="19246"/>
          <a:stretch>
            <a:fillRect/>
          </a:stretch>
        </p:blipFill>
        <p:spPr bwMode="auto">
          <a:xfrm>
            <a:off x="1651001" y="558801"/>
            <a:ext cx="46513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ZoneTexte 29">
            <a:extLst>
              <a:ext uri="{FF2B5EF4-FFF2-40B4-BE49-F238E27FC236}">
                <a16:creationId xmlns:a16="http://schemas.microsoft.com/office/drawing/2014/main" id="{2C8F5A36-37A0-49B6-80BA-04F32A8DA5DD}"/>
              </a:ext>
            </a:extLst>
          </p:cNvPr>
          <p:cNvSpPr txBox="1">
            <a:spLocks noChangeArrowheads="1"/>
          </p:cNvSpPr>
          <p:nvPr/>
        </p:nvSpPr>
        <p:spPr bwMode="auto">
          <a:xfrm>
            <a:off x="4360864" y="1978026"/>
            <a:ext cx="1157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fr-FR" sz="1400" b="1"/>
              <a:t>(2013-2017)</a:t>
            </a:r>
          </a:p>
          <a:p>
            <a:pPr algn="ctr">
              <a:spcBef>
                <a:spcPct val="0"/>
              </a:spcBef>
              <a:buFontTx/>
              <a:buNone/>
            </a:pPr>
            <a:r>
              <a:rPr lang="fr-FR" altLang="fr-FR" sz="1400" b="1"/>
              <a:t>habitation</a:t>
            </a:r>
          </a:p>
        </p:txBody>
      </p:sp>
      <p:sp>
        <p:nvSpPr>
          <p:cNvPr id="25608" name="ZoneTexte 30">
            <a:extLst>
              <a:ext uri="{FF2B5EF4-FFF2-40B4-BE49-F238E27FC236}">
                <a16:creationId xmlns:a16="http://schemas.microsoft.com/office/drawing/2014/main" id="{075DE67C-C45C-4521-906B-D07932F39278}"/>
              </a:ext>
            </a:extLst>
          </p:cNvPr>
          <p:cNvSpPr txBox="1">
            <a:spLocks noChangeArrowheads="1"/>
          </p:cNvSpPr>
          <p:nvPr/>
        </p:nvSpPr>
        <p:spPr bwMode="auto">
          <a:xfrm>
            <a:off x="3133725" y="908051"/>
            <a:ext cx="1157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fr-FR" sz="1400" b="1"/>
              <a:t>(2013-2017)</a:t>
            </a:r>
          </a:p>
          <a:p>
            <a:pPr algn="ctr">
              <a:spcBef>
                <a:spcPct val="0"/>
              </a:spcBef>
              <a:buFontTx/>
              <a:buNone/>
            </a:pPr>
            <a:r>
              <a:rPr lang="fr-FR" altLang="fr-FR" sz="1400" b="1"/>
              <a:t>dépotoir</a:t>
            </a:r>
          </a:p>
        </p:txBody>
      </p:sp>
      <p:sp>
        <p:nvSpPr>
          <p:cNvPr id="25609" name="ZoneTexte 31">
            <a:extLst>
              <a:ext uri="{FF2B5EF4-FFF2-40B4-BE49-F238E27FC236}">
                <a16:creationId xmlns:a16="http://schemas.microsoft.com/office/drawing/2014/main" id="{0A20FFC3-0BAD-484B-B997-11F26A2522AA}"/>
              </a:ext>
            </a:extLst>
          </p:cNvPr>
          <p:cNvSpPr txBox="1">
            <a:spLocks noChangeArrowheads="1"/>
          </p:cNvSpPr>
          <p:nvPr/>
        </p:nvSpPr>
        <p:spPr bwMode="auto">
          <a:xfrm>
            <a:off x="1592264" y="2944814"/>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fr-FR" sz="1400" b="1"/>
              <a:t>(2009-2010)</a:t>
            </a:r>
          </a:p>
          <a:p>
            <a:pPr algn="ctr">
              <a:spcBef>
                <a:spcPct val="0"/>
              </a:spcBef>
              <a:buFontTx/>
              <a:buNone/>
            </a:pPr>
            <a:r>
              <a:rPr lang="fr-FR" altLang="fr-FR" sz="1400" b="1"/>
              <a:t>?</a:t>
            </a:r>
          </a:p>
        </p:txBody>
      </p:sp>
      <p:sp>
        <p:nvSpPr>
          <p:cNvPr id="25610" name="ZoneTexte 32">
            <a:extLst>
              <a:ext uri="{FF2B5EF4-FFF2-40B4-BE49-F238E27FC236}">
                <a16:creationId xmlns:a16="http://schemas.microsoft.com/office/drawing/2014/main" id="{4A88AA83-C9FA-46E5-BB36-891212A94AAC}"/>
              </a:ext>
            </a:extLst>
          </p:cNvPr>
          <p:cNvSpPr txBox="1">
            <a:spLocks noChangeArrowheads="1"/>
          </p:cNvSpPr>
          <p:nvPr/>
        </p:nvSpPr>
        <p:spPr bwMode="auto">
          <a:xfrm>
            <a:off x="2819400" y="4152901"/>
            <a:ext cx="1157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fr-FR" altLang="fr-FR" sz="1400" b="1"/>
              <a:t>(2022-2025)</a:t>
            </a:r>
          </a:p>
        </p:txBody>
      </p:sp>
      <p:pic>
        <p:nvPicPr>
          <p:cNvPr id="25611" name="Image 33">
            <a:extLst>
              <a:ext uri="{FF2B5EF4-FFF2-40B4-BE49-F238E27FC236}">
                <a16:creationId xmlns:a16="http://schemas.microsoft.com/office/drawing/2014/main" id="{930F0676-D2C7-46C9-AC7C-028DE9976D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33231" b="51685"/>
          <a:stretch>
            <a:fillRect/>
          </a:stretch>
        </p:blipFill>
        <p:spPr bwMode="auto">
          <a:xfrm>
            <a:off x="3170238" y="1619251"/>
            <a:ext cx="11557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Image 34">
            <a:extLst>
              <a:ext uri="{FF2B5EF4-FFF2-40B4-BE49-F238E27FC236}">
                <a16:creationId xmlns:a16="http://schemas.microsoft.com/office/drawing/2014/main" id="{23F08802-5BEF-4FDE-8722-BDEBAE2DC0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31265" r="33295" b="1692"/>
          <a:stretch>
            <a:fillRect/>
          </a:stretch>
        </p:blipFill>
        <p:spPr bwMode="auto">
          <a:xfrm>
            <a:off x="4189414" y="2692400"/>
            <a:ext cx="38433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20" descr="Billedresultat for logo chrono-environnement">
            <a:extLst>
              <a:ext uri="{FF2B5EF4-FFF2-40B4-BE49-F238E27FC236}">
                <a16:creationId xmlns:a16="http://schemas.microsoft.com/office/drawing/2014/main" id="{F60F7584-784B-4768-8DEC-C4230CDEC8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8469" b="49437"/>
          <a:stretch>
            <a:fillRect/>
          </a:stretch>
        </p:blipFill>
        <p:spPr bwMode="auto">
          <a:xfrm>
            <a:off x="8770933" y="446089"/>
            <a:ext cx="159861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42">
            <a:extLst>
              <a:ext uri="{FF2B5EF4-FFF2-40B4-BE49-F238E27FC236}">
                <a16:creationId xmlns:a16="http://schemas.microsoft.com/office/drawing/2014/main" id="{C80EA028-8F32-4D44-9D04-1B70D44600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450" t="4132" r="5498" b="6010"/>
          <a:stretch>
            <a:fillRect/>
          </a:stretch>
        </p:blipFill>
        <p:spPr bwMode="auto">
          <a:xfrm>
            <a:off x="9074145" y="2754314"/>
            <a:ext cx="128270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36">
            <a:extLst>
              <a:ext uri="{FF2B5EF4-FFF2-40B4-BE49-F238E27FC236}">
                <a16:creationId xmlns:a16="http://schemas.microsoft.com/office/drawing/2014/main" id="{1A954361-FF0C-4335-8853-E10CAD2E79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7984" t="26901" r="18102" b="23627"/>
          <a:stretch>
            <a:fillRect/>
          </a:stretch>
        </p:blipFill>
        <p:spPr bwMode="auto">
          <a:xfrm>
            <a:off x="8840784" y="4219576"/>
            <a:ext cx="183673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ZoneTexte 21">
            <a:extLst>
              <a:ext uri="{FF2B5EF4-FFF2-40B4-BE49-F238E27FC236}">
                <a16:creationId xmlns:a16="http://schemas.microsoft.com/office/drawing/2014/main" id="{A8736992-F75C-4BA6-9109-795D63A1C8B4}"/>
              </a:ext>
            </a:extLst>
          </p:cNvPr>
          <p:cNvSpPr txBox="1">
            <a:spLocks noChangeArrowheads="1"/>
          </p:cNvSpPr>
          <p:nvPr/>
        </p:nvSpPr>
        <p:spPr bwMode="auto">
          <a:xfrm>
            <a:off x="8666159" y="1219201"/>
            <a:ext cx="30638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da-DK" sz="1600" b="1" dirty="0"/>
              <a:t>Culture matérielle</a:t>
            </a:r>
          </a:p>
          <a:p>
            <a:pPr>
              <a:spcBef>
                <a:spcPct val="0"/>
              </a:spcBef>
              <a:buFontTx/>
              <a:buNone/>
            </a:pPr>
            <a:r>
              <a:rPr lang="fr-FR" altLang="fr-FR" sz="1600" b="1" dirty="0"/>
              <a:t>ADN sédimentaire</a:t>
            </a:r>
          </a:p>
          <a:p>
            <a:pPr>
              <a:spcBef>
                <a:spcPct val="0"/>
              </a:spcBef>
              <a:buFontTx/>
              <a:buNone/>
            </a:pPr>
            <a:r>
              <a:rPr lang="fr-FR" altLang="fr-FR" sz="1600" b="1" dirty="0"/>
              <a:t>Palynologie</a:t>
            </a:r>
          </a:p>
          <a:p>
            <a:pPr>
              <a:spcBef>
                <a:spcPct val="0"/>
              </a:spcBef>
              <a:buFontTx/>
              <a:buNone/>
            </a:pPr>
            <a:r>
              <a:rPr lang="fr-FR" altLang="fr-FR" sz="1600" b="1" dirty="0"/>
              <a:t>Géomatique</a:t>
            </a:r>
          </a:p>
          <a:p>
            <a:pPr>
              <a:spcBef>
                <a:spcPct val="0"/>
              </a:spcBef>
              <a:buFontTx/>
              <a:buNone/>
            </a:pPr>
            <a:r>
              <a:rPr lang="fr-FR" altLang="fr-FR" sz="1600" b="1" dirty="0" err="1"/>
              <a:t>Ethno-archéologie</a:t>
            </a:r>
            <a:endParaRPr lang="fr-FR" altLang="fr-FR" sz="1600" dirty="0"/>
          </a:p>
        </p:txBody>
      </p:sp>
      <p:sp>
        <p:nvSpPr>
          <p:cNvPr id="25617" name="ZoneTexte 22">
            <a:extLst>
              <a:ext uri="{FF2B5EF4-FFF2-40B4-BE49-F238E27FC236}">
                <a16:creationId xmlns:a16="http://schemas.microsoft.com/office/drawing/2014/main" id="{C331A0EA-D784-4CAA-878A-4C256F76F46C}"/>
              </a:ext>
            </a:extLst>
          </p:cNvPr>
          <p:cNvSpPr txBox="1">
            <a:spLocks noChangeArrowheads="1"/>
          </p:cNvSpPr>
          <p:nvPr/>
        </p:nvSpPr>
        <p:spPr bwMode="auto">
          <a:xfrm>
            <a:off x="8759821" y="4872038"/>
            <a:ext cx="21875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da-DK" sz="1600" b="1"/>
              <a:t>Archéozoologie</a:t>
            </a:r>
          </a:p>
          <a:p>
            <a:pPr>
              <a:spcBef>
                <a:spcPct val="0"/>
              </a:spcBef>
              <a:buFontTx/>
              <a:buNone/>
            </a:pPr>
            <a:r>
              <a:rPr lang="fr-FR" altLang="fr-FR" sz="1600" b="1"/>
              <a:t>Isotope stable</a:t>
            </a:r>
          </a:p>
          <a:p>
            <a:pPr>
              <a:spcBef>
                <a:spcPct val="0"/>
              </a:spcBef>
              <a:buFontTx/>
              <a:buNone/>
            </a:pPr>
            <a:r>
              <a:rPr lang="fr-FR" altLang="fr-FR" sz="1600" b="1"/>
              <a:t>Anthropologie</a:t>
            </a:r>
          </a:p>
          <a:p>
            <a:pPr>
              <a:spcBef>
                <a:spcPct val="0"/>
              </a:spcBef>
              <a:buFontTx/>
              <a:buNone/>
            </a:pPr>
            <a:r>
              <a:rPr lang="fr-FR" altLang="fr-FR" sz="1600" b="1"/>
              <a:t>Médiation</a:t>
            </a:r>
            <a:endParaRPr lang="fr-FR" altLang="fr-FR" sz="1600"/>
          </a:p>
        </p:txBody>
      </p:sp>
      <p:sp>
        <p:nvSpPr>
          <p:cNvPr id="2" name="Rectangle 1">
            <a:extLst>
              <a:ext uri="{FF2B5EF4-FFF2-40B4-BE49-F238E27FC236}">
                <a16:creationId xmlns:a16="http://schemas.microsoft.com/office/drawing/2014/main" id="{7B664AAC-7647-4224-B2B9-41816AC794C8}"/>
              </a:ext>
            </a:extLst>
          </p:cNvPr>
          <p:cNvSpPr/>
          <p:nvPr/>
        </p:nvSpPr>
        <p:spPr>
          <a:xfrm>
            <a:off x="5594351" y="3776663"/>
            <a:ext cx="403225" cy="323850"/>
          </a:xfrm>
          <a:prstGeom prst="rect">
            <a:avLst/>
          </a:prstGeom>
          <a:noFill/>
          <a:ln w="38100">
            <a:solidFill>
              <a:srgbClr val="FE724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4" name="Rectangle 23">
            <a:extLst>
              <a:ext uri="{FF2B5EF4-FFF2-40B4-BE49-F238E27FC236}">
                <a16:creationId xmlns:a16="http://schemas.microsoft.com/office/drawing/2014/main" id="{7B1DE2BC-8586-4FFC-A258-6BE237282CB5}"/>
              </a:ext>
            </a:extLst>
          </p:cNvPr>
          <p:cNvSpPr/>
          <p:nvPr/>
        </p:nvSpPr>
        <p:spPr>
          <a:xfrm>
            <a:off x="2747964" y="3544889"/>
            <a:ext cx="1341437" cy="954087"/>
          </a:xfrm>
          <a:prstGeom prst="rect">
            <a:avLst/>
          </a:prstGeom>
          <a:noFill/>
          <a:ln w="38100">
            <a:solidFill>
              <a:srgbClr val="FE724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 name="Rectangle 2">
            <a:extLst>
              <a:ext uri="{FF2B5EF4-FFF2-40B4-BE49-F238E27FC236}">
                <a16:creationId xmlns:a16="http://schemas.microsoft.com/office/drawing/2014/main" id="{4A575E44-E2DF-4A47-B83B-7F2E168996E2}"/>
              </a:ext>
            </a:extLst>
          </p:cNvPr>
          <p:cNvSpPr/>
          <p:nvPr/>
        </p:nvSpPr>
        <p:spPr>
          <a:xfrm>
            <a:off x="4550055" y="3624264"/>
            <a:ext cx="1049337" cy="223837"/>
          </a:xfrm>
          <a:prstGeom prst="rect">
            <a:avLst/>
          </a:prstGeom>
          <a:solidFill>
            <a:srgbClr val="5D624D"/>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9" name="Étoile : 5 branches 28">
            <a:extLst>
              <a:ext uri="{FF2B5EF4-FFF2-40B4-BE49-F238E27FC236}">
                <a16:creationId xmlns:a16="http://schemas.microsoft.com/office/drawing/2014/main" id="{E5D8D4DB-39A8-476C-81E5-A397A225CA8F}"/>
              </a:ext>
            </a:extLst>
          </p:cNvPr>
          <p:cNvSpPr/>
          <p:nvPr/>
        </p:nvSpPr>
        <p:spPr>
          <a:xfrm>
            <a:off x="5549900" y="3779838"/>
            <a:ext cx="196850" cy="19685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5625" name="ZoneTexte 29">
            <a:extLst>
              <a:ext uri="{FF2B5EF4-FFF2-40B4-BE49-F238E27FC236}">
                <a16:creationId xmlns:a16="http://schemas.microsoft.com/office/drawing/2014/main" id="{77ABE5A9-03A1-42AE-9D82-0570DF1FB741}"/>
              </a:ext>
            </a:extLst>
          </p:cNvPr>
          <p:cNvSpPr txBox="1">
            <a:spLocks noChangeArrowheads="1"/>
          </p:cNvSpPr>
          <p:nvPr/>
        </p:nvSpPr>
        <p:spPr bwMode="auto">
          <a:xfrm>
            <a:off x="5965826" y="3732214"/>
            <a:ext cx="9763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da-DK" sz="1400" b="1">
                <a:solidFill>
                  <a:srgbClr val="FFFF00"/>
                </a:solidFill>
              </a:rPr>
              <a:t>Nunalleq</a:t>
            </a:r>
            <a:endParaRPr lang="fr-FR" altLang="fr-FR" sz="1400">
              <a:solidFill>
                <a:srgbClr val="FFFF00"/>
              </a:solidFill>
            </a:endParaRPr>
          </a:p>
        </p:txBody>
      </p:sp>
      <p:sp>
        <p:nvSpPr>
          <p:cNvPr id="32" name="Rectangle 31">
            <a:extLst>
              <a:ext uri="{FF2B5EF4-FFF2-40B4-BE49-F238E27FC236}">
                <a16:creationId xmlns:a16="http://schemas.microsoft.com/office/drawing/2014/main" id="{C67E9986-389B-4B4E-9E9D-771A4B21A93D}"/>
              </a:ext>
            </a:extLst>
          </p:cNvPr>
          <p:cNvSpPr/>
          <p:nvPr/>
        </p:nvSpPr>
        <p:spPr>
          <a:xfrm rot="20957101">
            <a:off x="5911850" y="3337393"/>
            <a:ext cx="1049338" cy="223837"/>
          </a:xfrm>
          <a:prstGeom prst="rect">
            <a:avLst/>
          </a:prstGeom>
          <a:solidFill>
            <a:srgbClr val="736541"/>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5629" name="Text Box 7">
            <a:extLst>
              <a:ext uri="{FF2B5EF4-FFF2-40B4-BE49-F238E27FC236}">
                <a16:creationId xmlns:a16="http://schemas.microsoft.com/office/drawing/2014/main" id="{A5409CB2-6E9E-4107-8306-446C31FF294D}"/>
              </a:ext>
            </a:extLst>
          </p:cNvPr>
          <p:cNvSpPr txBox="1">
            <a:spLocks noChangeArrowheads="1"/>
          </p:cNvSpPr>
          <p:nvPr/>
        </p:nvSpPr>
        <p:spPr bwMode="auto">
          <a:xfrm>
            <a:off x="2595563" y="6292850"/>
            <a:ext cx="65516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20000"/>
              </a:lnSpc>
              <a:spcBef>
                <a:spcPct val="0"/>
              </a:spcBef>
              <a:buFontTx/>
              <a:buNone/>
            </a:pPr>
            <a:r>
              <a:rPr lang="fr-FR" altLang="fr-FR" sz="1200" b="1">
                <a:solidFill>
                  <a:schemeClr val="bg1"/>
                </a:solidFill>
              </a:rPr>
              <a:t>Houmard et al. &amp; Mossolova et al. &amp; Masson-MaclLean et al., Etudes/Inuit/Studies 2019</a:t>
            </a:r>
          </a:p>
          <a:p>
            <a:pPr>
              <a:lnSpc>
                <a:spcPct val="120000"/>
              </a:lnSpc>
              <a:spcBef>
                <a:spcPct val="0"/>
              </a:spcBef>
              <a:buFontTx/>
              <a:buNone/>
            </a:pPr>
            <a:r>
              <a:rPr lang="fr-FR" altLang="fr-FR" sz="1200" b="1">
                <a:solidFill>
                  <a:schemeClr val="bg1"/>
                </a:solidFill>
              </a:rPr>
              <a:t>Masson-MacLean, Houmard et al., Quaternary International 2020</a:t>
            </a:r>
          </a:p>
        </p:txBody>
      </p:sp>
      <p:pic>
        <p:nvPicPr>
          <p:cNvPr id="25630" name="Image 17">
            <a:extLst>
              <a:ext uri="{FF2B5EF4-FFF2-40B4-BE49-F238E27FC236}">
                <a16:creationId xmlns:a16="http://schemas.microsoft.com/office/drawing/2014/main" id="{A4448D0B-ADAC-49AD-ABF0-246A1D54BA76}"/>
              </a:ext>
            </a:extLst>
          </p:cNvPr>
          <p:cNvPicPr>
            <a:picLocks noChangeAspect="1"/>
          </p:cNvPicPr>
          <p:nvPr/>
        </p:nvPicPr>
        <p:blipFill>
          <a:blip r:embed="rId14">
            <a:extLst>
              <a:ext uri="{28A0092B-C50C-407E-A947-70E740481C1C}">
                <a14:useLocalDpi xmlns:a14="http://schemas.microsoft.com/office/drawing/2010/main" val="0"/>
              </a:ext>
            </a:extLst>
          </a:blip>
          <a:srcRect l="22858" t="27283" r="22382" b="34154"/>
          <a:stretch>
            <a:fillRect/>
          </a:stretch>
        </p:blipFill>
        <p:spPr bwMode="auto">
          <a:xfrm>
            <a:off x="2216151" y="6432550"/>
            <a:ext cx="322263" cy="2365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0AFE32B8-A822-4C3F-9102-028EADCAF0BD}"/>
              </a:ext>
            </a:extLst>
          </p:cNvPr>
          <p:cNvSpPr txBox="1">
            <a:spLocks noChangeArrowheads="1"/>
          </p:cNvSpPr>
          <p:nvPr/>
        </p:nvSpPr>
        <p:spPr bwMode="auto">
          <a:xfrm>
            <a:off x="461966" y="5113338"/>
            <a:ext cx="26574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da-DK" sz="1400" b="1"/>
              <a:t>Exploitation en ressources</a:t>
            </a:r>
          </a:p>
          <a:p>
            <a:pPr>
              <a:spcBef>
                <a:spcPct val="0"/>
              </a:spcBef>
              <a:buFontTx/>
              <a:buNone/>
            </a:pPr>
            <a:r>
              <a:rPr lang="fr-FR" altLang="da-DK" sz="1400" b="1"/>
              <a:t>animales (caribou + saumon)</a:t>
            </a:r>
          </a:p>
          <a:p>
            <a:pPr>
              <a:spcBef>
                <a:spcPct val="0"/>
              </a:spcBef>
              <a:buFontTx/>
              <a:buNone/>
            </a:pPr>
            <a:r>
              <a:rPr lang="fr-FR" altLang="da-DK" sz="1400" b="1"/>
              <a:t>=&gt; ADN sédimentaire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5BABE0E-D39C-6F74-960E-C8574D872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830" y="1908518"/>
            <a:ext cx="2857500" cy="124777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B02DEDD7-20C4-7911-D8D0-9942D554E45E}"/>
              </a:ext>
            </a:extLst>
          </p:cNvPr>
          <p:cNvPicPr>
            <a:picLocks noChangeAspect="1"/>
          </p:cNvPicPr>
          <p:nvPr/>
        </p:nvPicPr>
        <p:blipFill>
          <a:blip r:embed="rId3"/>
          <a:stretch>
            <a:fillRect/>
          </a:stretch>
        </p:blipFill>
        <p:spPr>
          <a:xfrm>
            <a:off x="766251" y="1908518"/>
            <a:ext cx="1181202" cy="1074513"/>
          </a:xfrm>
          <a:prstGeom prst="rect">
            <a:avLst/>
          </a:prstGeom>
        </p:spPr>
      </p:pic>
      <p:sp>
        <p:nvSpPr>
          <p:cNvPr id="6" name="ZoneTexte 21">
            <a:extLst>
              <a:ext uri="{FF2B5EF4-FFF2-40B4-BE49-F238E27FC236}">
                <a16:creationId xmlns:a16="http://schemas.microsoft.com/office/drawing/2014/main" id="{BB440AB5-6A6A-EF58-E4BE-5F6B342453E8}"/>
              </a:ext>
            </a:extLst>
          </p:cNvPr>
          <p:cNvSpPr txBox="1">
            <a:spLocks noChangeArrowheads="1"/>
          </p:cNvSpPr>
          <p:nvPr/>
        </p:nvSpPr>
        <p:spPr bwMode="auto">
          <a:xfrm>
            <a:off x="235974" y="175643"/>
            <a:ext cx="8721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da-DK" sz="3600" b="1" dirty="0"/>
              <a:t>Autres sources de subvention</a:t>
            </a:r>
            <a:endParaRPr lang="fr-FR" altLang="fr-FR" sz="3600" dirty="0"/>
          </a:p>
        </p:txBody>
      </p:sp>
    </p:spTree>
    <p:extLst>
      <p:ext uri="{BB962C8B-B14F-4D97-AF65-F5344CB8AC3E}">
        <p14:creationId xmlns:p14="http://schemas.microsoft.com/office/powerpoint/2010/main" val="215382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Y-KDelta sea level rise r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214532" cy="518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image[5].png"/>
          <p:cNvPicPr>
            <a:picLocks noChangeAspect="1"/>
          </p:cNvPicPr>
          <p:nvPr/>
        </p:nvPicPr>
        <p:blipFill rotWithShape="1">
          <a:blip r:embed="rId4">
            <a:extLst>
              <a:ext uri="{28A0092B-C50C-407E-A947-70E740481C1C}">
                <a14:useLocalDpi xmlns:a14="http://schemas.microsoft.com/office/drawing/2010/main" val="0"/>
              </a:ext>
            </a:extLst>
          </a:blip>
          <a:srcRect l="15004"/>
          <a:stretch/>
        </p:blipFill>
        <p:spPr bwMode="auto">
          <a:xfrm>
            <a:off x="6359406" y="3412061"/>
            <a:ext cx="4851902" cy="3293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Content Placeholder 3" descr="USGS Permafrost loss.jpg"/>
          <p:cNvPicPr>
            <a:picLocks noChangeAspect="1"/>
          </p:cNvPicPr>
          <p:nvPr/>
        </p:nvPicPr>
        <p:blipFill rotWithShape="1">
          <a:blip r:embed="rId5" cstate="print">
            <a:extLst>
              <a:ext uri="{28A0092B-C50C-407E-A947-70E740481C1C}">
                <a14:useLocalDpi xmlns:a14="http://schemas.microsoft.com/office/drawing/2010/main" val="0"/>
              </a:ext>
            </a:extLst>
          </a:blip>
          <a:srcRect t="12980"/>
          <a:stretch/>
        </p:blipFill>
        <p:spPr>
          <a:xfrm>
            <a:off x="6363876" y="59248"/>
            <a:ext cx="4840597" cy="3157970"/>
          </a:xfrm>
          <a:prstGeom prst="rect">
            <a:avLst/>
          </a:prstGeom>
        </p:spPr>
      </p:pic>
      <p:sp>
        <p:nvSpPr>
          <p:cNvPr id="5" name="ZoneTexte 4"/>
          <p:cNvSpPr txBox="1"/>
          <p:nvPr/>
        </p:nvSpPr>
        <p:spPr>
          <a:xfrm>
            <a:off x="-25403" y="5588013"/>
            <a:ext cx="6135138" cy="523220"/>
          </a:xfrm>
          <a:prstGeom prst="rect">
            <a:avLst/>
          </a:prstGeom>
          <a:noFill/>
        </p:spPr>
        <p:txBody>
          <a:bodyPr wrap="none" rtlCol="0">
            <a:spAutoFit/>
          </a:bodyPr>
          <a:lstStyle/>
          <a:p>
            <a:r>
              <a:rPr lang="fr-FR" sz="2800" dirty="0">
                <a:ln w="1905"/>
                <a:solidFill>
                  <a:schemeClr val="accent1">
                    <a:lumMod val="75000"/>
                  </a:schemeClr>
                </a:solidFill>
                <a:effectLst>
                  <a:innerShdw blurRad="69850" dist="43180" dir="5400000">
                    <a:srgbClr val="000000">
                      <a:alpha val="65000"/>
                    </a:srgbClr>
                  </a:innerShdw>
                </a:effectLst>
                <a:latin typeface="Century Gothic"/>
                <a:cs typeface="Century Gothic"/>
              </a:rPr>
              <a:t>Erosion rapide et intense du littoral</a:t>
            </a:r>
          </a:p>
        </p:txBody>
      </p:sp>
      <p:sp>
        <p:nvSpPr>
          <p:cNvPr id="12" name="Flèche vers la droite 11"/>
          <p:cNvSpPr/>
          <p:nvPr/>
        </p:nvSpPr>
        <p:spPr>
          <a:xfrm rot="17838429">
            <a:off x="3843864" y="4351867"/>
            <a:ext cx="321733" cy="118534"/>
          </a:xfrm>
          <a:prstGeom prst="righ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5377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932" y="-12156"/>
            <a:ext cx="10066867" cy="6870155"/>
          </a:xfrm>
          <a:prstGeom prst="rect">
            <a:avLst/>
          </a:prstGeom>
        </p:spPr>
      </p:pic>
      <p:sp>
        <p:nvSpPr>
          <p:cNvPr id="19459" name="TextBox 3"/>
          <p:cNvSpPr txBox="1">
            <a:spLocks noChangeArrowheads="1"/>
          </p:cNvSpPr>
          <p:nvPr/>
        </p:nvSpPr>
        <p:spPr bwMode="auto">
          <a:xfrm>
            <a:off x="1429233" y="6321435"/>
            <a:ext cx="1015851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2800" dirty="0" err="1">
                <a:solidFill>
                  <a:schemeClr val="bg1"/>
                </a:solidFill>
                <a:latin typeface="Century Gothic"/>
              </a:rPr>
              <a:t>Région</a:t>
            </a:r>
            <a:r>
              <a:rPr lang="en-GB" altLang="en-US" sz="2800" dirty="0">
                <a:solidFill>
                  <a:schemeClr val="bg1"/>
                </a:solidFill>
                <a:latin typeface="Century Gothic"/>
              </a:rPr>
              <a:t> du Delta du Yukon et du Kuskokwim : ~200,000km</a:t>
            </a:r>
            <a:r>
              <a:rPr lang="en-GB" altLang="en-US" sz="2800" baseline="30000" dirty="0">
                <a:solidFill>
                  <a:schemeClr val="bg1"/>
                </a:solidFill>
                <a:latin typeface="Century Gothic"/>
              </a:rPr>
              <a:t>2</a:t>
            </a:r>
          </a:p>
        </p:txBody>
      </p:sp>
    </p:spTree>
    <p:extLst>
      <p:ext uri="{BB962C8B-B14F-4D97-AF65-F5344CB8AC3E}">
        <p14:creationId xmlns:p14="http://schemas.microsoft.com/office/powerpoint/2010/main" val="903873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B20DF-F44C-499F-9FED-642C5602D518}"/>
              </a:ext>
            </a:extLst>
          </p:cNvPr>
          <p:cNvSpPr>
            <a:spLocks noGrp="1"/>
          </p:cNvSpPr>
          <p:nvPr>
            <p:ph type="ctrTitle"/>
          </p:nvPr>
        </p:nvSpPr>
        <p:spPr>
          <a:xfrm>
            <a:off x="2047009" y="802298"/>
            <a:ext cx="9007843" cy="2541431"/>
          </a:xfrm>
        </p:spPr>
        <p:txBody>
          <a:bodyPr>
            <a:normAutofit/>
          </a:bodyPr>
          <a:lstStyle/>
          <a:p>
            <a:r>
              <a:rPr lang="fr-FR" dirty="0"/>
              <a:t>Le Site De </a:t>
            </a:r>
            <a:r>
              <a:rPr lang="fr-FR" dirty="0" err="1"/>
              <a:t>NuNaLLEq</a:t>
            </a:r>
            <a:endParaRPr lang="fr-FR" dirty="0"/>
          </a:p>
        </p:txBody>
      </p:sp>
    </p:spTree>
    <p:extLst>
      <p:ext uri="{BB962C8B-B14F-4D97-AF65-F5344CB8AC3E}">
        <p14:creationId xmlns:p14="http://schemas.microsoft.com/office/powerpoint/2010/main" val="376533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94521" cy="6858000"/>
          </a:xfrm>
          <a:prstGeom prst="rect">
            <a:avLst/>
          </a:prstGeom>
        </p:spPr>
      </p:pic>
      <p:grpSp>
        <p:nvGrpSpPr>
          <p:cNvPr id="3" name="Grouper 2"/>
          <p:cNvGrpSpPr/>
          <p:nvPr/>
        </p:nvGrpSpPr>
        <p:grpSpPr>
          <a:xfrm>
            <a:off x="9418919" y="279520"/>
            <a:ext cx="2690535" cy="3568240"/>
            <a:chOff x="8347578" y="-1142574"/>
            <a:chExt cx="3844422" cy="5098548"/>
          </a:xfrm>
        </p:grpSpPr>
        <p:pic>
          <p:nvPicPr>
            <p:cNvPr id="18" name="Picture 6" descr="F:\Alaskan Hair Paper\PNAS\Figure 2 not used.tif"/>
            <p:cNvPicPr>
              <a:picLocks noChangeAspect="1" noChangeArrowheads="1"/>
            </p:cNvPicPr>
            <p:nvPr/>
          </p:nvPicPr>
          <p:blipFill rotWithShape="1">
            <a:blip r:embed="rId4">
              <a:extLst>
                <a:ext uri="{28A0092B-C50C-407E-A947-70E740481C1C}">
                  <a14:useLocalDpi xmlns:a14="http://schemas.microsoft.com/office/drawing/2010/main" val="0"/>
                </a:ext>
              </a:extLst>
            </a:blip>
            <a:srcRect l="5273" t="2479" r="2445"/>
            <a:stretch/>
          </p:blipFill>
          <p:spPr bwMode="auto">
            <a:xfrm>
              <a:off x="8347578" y="-1142574"/>
              <a:ext cx="3844422" cy="5098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8482492" y="-637210"/>
              <a:ext cx="3670184" cy="324435"/>
            </a:xfrm>
            <a:prstGeom prst="rect">
              <a:avLst/>
            </a:prstGeom>
            <a:solidFill>
              <a:schemeClr val="accent1">
                <a:lumMod val="75000"/>
                <a:alpha val="2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0" name="ZoneTexte 19"/>
          <p:cNvSpPr txBox="1"/>
          <p:nvPr/>
        </p:nvSpPr>
        <p:spPr>
          <a:xfrm>
            <a:off x="1413931" y="6172205"/>
            <a:ext cx="6943327" cy="584776"/>
          </a:xfrm>
          <a:prstGeom prst="rect">
            <a:avLst/>
          </a:prstGeom>
          <a:noFill/>
        </p:spPr>
        <p:txBody>
          <a:bodyPr wrap="none" rtlCol="0">
            <a:spAutoFit/>
          </a:bodyPr>
          <a:lstStyle/>
          <a:p>
            <a:r>
              <a:rPr lang="fr-FR" sz="3200" dirty="0">
                <a:ln w="1905"/>
                <a:solidFill>
                  <a:schemeClr val="bg1"/>
                </a:solidFill>
                <a:effectLst>
                  <a:innerShdw blurRad="69850" dist="43180" dir="5400000">
                    <a:srgbClr val="000000">
                      <a:alpha val="65000"/>
                    </a:srgbClr>
                  </a:innerShdw>
                </a:effectLst>
                <a:latin typeface="Century Gothic"/>
                <a:cs typeface="Century Gothic"/>
              </a:rPr>
              <a:t>Le site de </a:t>
            </a:r>
            <a:r>
              <a:rPr lang="fr-FR" sz="3200" dirty="0" err="1">
                <a:ln w="1905"/>
                <a:solidFill>
                  <a:schemeClr val="bg1"/>
                </a:solidFill>
                <a:effectLst>
                  <a:innerShdw blurRad="69850" dist="43180" dir="5400000">
                    <a:srgbClr val="000000">
                      <a:alpha val="65000"/>
                    </a:srgbClr>
                  </a:innerShdw>
                </a:effectLst>
                <a:latin typeface="Century Gothic"/>
                <a:cs typeface="Century Gothic"/>
              </a:rPr>
              <a:t>Nunalleq</a:t>
            </a:r>
            <a:r>
              <a:rPr lang="fr-FR" sz="3200" dirty="0">
                <a:ln w="1905"/>
                <a:solidFill>
                  <a:schemeClr val="bg1"/>
                </a:solidFill>
                <a:effectLst>
                  <a:innerShdw blurRad="69850" dist="43180" dir="5400000">
                    <a:srgbClr val="000000">
                      <a:alpha val="65000"/>
                    </a:srgbClr>
                  </a:innerShdw>
                </a:effectLst>
                <a:latin typeface="Century Gothic"/>
                <a:cs typeface="Century Gothic"/>
              </a:rPr>
              <a:t> = Vieux village</a:t>
            </a:r>
          </a:p>
        </p:txBody>
      </p:sp>
      <p:sp>
        <p:nvSpPr>
          <p:cNvPr id="4" name="Rectangle 3"/>
          <p:cNvSpPr/>
          <p:nvPr/>
        </p:nvSpPr>
        <p:spPr>
          <a:xfrm>
            <a:off x="8072813" y="543586"/>
            <a:ext cx="1449824" cy="369332"/>
          </a:xfrm>
          <a:prstGeom prst="rect">
            <a:avLst/>
          </a:prstGeom>
        </p:spPr>
        <p:txBody>
          <a:bodyPr wrap="none">
            <a:spAutoFit/>
          </a:bodyPr>
          <a:lstStyle/>
          <a:p>
            <a:r>
              <a:rPr lang="fr-FR" dirty="0">
                <a:ln w="1905"/>
                <a:solidFill>
                  <a:srgbClr val="2E75B6"/>
                </a:solidFill>
                <a:effectLst>
                  <a:innerShdw blurRad="69850" dist="43180" dir="5400000">
                    <a:srgbClr val="000000">
                      <a:alpha val="65000"/>
                    </a:srgbClr>
                  </a:innerShdw>
                </a:effectLst>
                <a:latin typeface="Century Gothic"/>
                <a:cs typeface="Century Gothic"/>
              </a:rPr>
              <a:t>XVIIe siècle</a:t>
            </a:r>
            <a:endParaRPr lang="fr-FR" dirty="0">
              <a:solidFill>
                <a:srgbClr val="2E75B6"/>
              </a:solidFill>
            </a:endParaRPr>
          </a:p>
        </p:txBody>
      </p:sp>
      <p:pic>
        <p:nvPicPr>
          <p:cNvPr id="5" name="Image 4"/>
          <p:cNvPicPr>
            <a:picLocks noChangeAspect="1"/>
          </p:cNvPicPr>
          <p:nvPr/>
        </p:nvPicPr>
        <p:blipFill rotWithShape="1">
          <a:blip r:embed="rId5"/>
          <a:srcRect r="34641"/>
          <a:stretch/>
        </p:blipFill>
        <p:spPr>
          <a:xfrm>
            <a:off x="9433443" y="4059703"/>
            <a:ext cx="2758558" cy="2772377"/>
          </a:xfrm>
          <a:prstGeom prst="rect">
            <a:avLst/>
          </a:prstGeom>
        </p:spPr>
      </p:pic>
      <p:sp>
        <p:nvSpPr>
          <p:cNvPr id="6" name="Flèche vers la droite 5"/>
          <p:cNvSpPr/>
          <p:nvPr/>
        </p:nvSpPr>
        <p:spPr>
          <a:xfrm>
            <a:off x="9668933" y="6443134"/>
            <a:ext cx="321733" cy="118534"/>
          </a:xfrm>
          <a:prstGeom prst="righ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930" y="-6"/>
            <a:ext cx="8723863" cy="1200329"/>
          </a:xfrm>
          <a:prstGeom prst="rect">
            <a:avLst/>
          </a:prstGeom>
          <a:noFill/>
        </p:spPr>
        <p:txBody>
          <a:bodyPr wrap="none" rtlCol="0">
            <a:spAutoFit/>
          </a:bodyPr>
          <a:lstStyle/>
          <a:p>
            <a:r>
              <a:rPr lang="fr-FR" sz="2400" dirty="0">
                <a:latin typeface="Century Gothic"/>
                <a:cs typeface="Century Gothic"/>
              </a:rPr>
              <a:t>Un village incendié lors d’une attaque d’un groupe voisin</a:t>
            </a:r>
          </a:p>
          <a:p>
            <a:r>
              <a:rPr lang="fr-FR" sz="2400" dirty="0">
                <a:latin typeface="Century Gothic"/>
                <a:cs typeface="Century Gothic"/>
              </a:rPr>
              <a:t>Récit encore fidèlement décrit </a:t>
            </a:r>
          </a:p>
          <a:p>
            <a:r>
              <a:rPr lang="fr-FR" sz="2400" dirty="0">
                <a:latin typeface="Century Gothic"/>
                <a:cs typeface="Century Gothic"/>
              </a:rPr>
              <a:t>dans la tradition orale</a:t>
            </a:r>
          </a:p>
        </p:txBody>
      </p:sp>
    </p:spTree>
    <p:extLst>
      <p:ext uri="{BB962C8B-B14F-4D97-AF65-F5344CB8AC3E}">
        <p14:creationId xmlns:p14="http://schemas.microsoft.com/office/powerpoint/2010/main" val="128525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Warren Jones and John Quriciq Roberts"/>
          <p:cNvPicPr>
            <a:picLocks noChangeAspect="1" noChangeArrowheads="1"/>
          </p:cNvPicPr>
          <p:nvPr/>
        </p:nvPicPr>
        <p:blipFill rotWithShape="1">
          <a:blip r:embed="rId3">
            <a:extLst>
              <a:ext uri="{28A0092B-C50C-407E-A947-70E740481C1C}">
                <a14:useLocalDpi xmlns:a14="http://schemas.microsoft.com/office/drawing/2010/main" val="0"/>
              </a:ext>
            </a:extLst>
          </a:blip>
          <a:srcRect b="9061"/>
          <a:stretch/>
        </p:blipFill>
        <p:spPr bwMode="auto">
          <a:xfrm>
            <a:off x="1666876" y="706559"/>
            <a:ext cx="2055813" cy="2871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Text Box 10"/>
          <p:cNvSpPr txBox="1">
            <a:spLocks noChangeArrowheads="1"/>
          </p:cNvSpPr>
          <p:nvPr/>
        </p:nvSpPr>
        <p:spPr bwMode="auto">
          <a:xfrm>
            <a:off x="1998664" y="6338889"/>
            <a:ext cx="2492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1" tIns="45715" rIns="91431" bIns="45715">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 </a:t>
            </a:r>
          </a:p>
        </p:txBody>
      </p:sp>
      <p:pic>
        <p:nvPicPr>
          <p:cNvPr id="27652" name="Picture 11" descr="crew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714" y="1151467"/>
            <a:ext cx="6113915" cy="391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3" name="Picture 20" descr="Ulupag with harpoon"/>
          <p:cNvPicPr>
            <a:picLocks noChangeAspect="1" noChangeArrowheads="1"/>
          </p:cNvPicPr>
          <p:nvPr/>
        </p:nvPicPr>
        <p:blipFill rotWithShape="1">
          <a:blip r:embed="rId5">
            <a:extLst>
              <a:ext uri="{28A0092B-C50C-407E-A947-70E740481C1C}">
                <a14:useLocalDpi xmlns:a14="http://schemas.microsoft.com/office/drawing/2010/main" val="0"/>
              </a:ext>
            </a:extLst>
          </a:blip>
          <a:srcRect l="5939" r="5370"/>
          <a:stretch/>
        </p:blipFill>
        <p:spPr bwMode="auto">
          <a:xfrm>
            <a:off x="3793061" y="2023529"/>
            <a:ext cx="2047290" cy="2005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4" name="Picture 14" descr="U Aberdeen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7012" y="5884339"/>
            <a:ext cx="1879069" cy="823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5" name="Picture 7" descr="Qanirtuuq Inc.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88688"/>
            <a:ext cx="1583267" cy="101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6" name="Picture 4" descr="Abdn lab studen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7141" y="4718050"/>
            <a:ext cx="2657475" cy="213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8" name="Picture 4" descr="Elders on sit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2838" y="4782630"/>
            <a:ext cx="2874962" cy="206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ZoneTexte 14"/>
          <p:cNvSpPr txBox="1"/>
          <p:nvPr/>
        </p:nvSpPr>
        <p:spPr>
          <a:xfrm>
            <a:off x="0" y="0"/>
            <a:ext cx="12192000" cy="584776"/>
          </a:xfrm>
          <a:prstGeom prst="rect">
            <a:avLst/>
          </a:prstGeom>
          <a:noFill/>
        </p:spPr>
        <p:txBody>
          <a:bodyPr wrap="square" rtlCol="0">
            <a:spAutoFit/>
          </a:bodyPr>
          <a:lstStyle/>
          <a:p>
            <a:pPr algn="ctr"/>
            <a:r>
              <a:rPr lang="fr-FR" sz="3200" dirty="0">
                <a:ln w="1905"/>
                <a:solidFill>
                  <a:schemeClr val="accent1">
                    <a:lumMod val="75000"/>
                  </a:schemeClr>
                </a:solidFill>
                <a:effectLst>
                  <a:innerShdw blurRad="69850" dist="43180" dir="5400000">
                    <a:srgbClr val="000000">
                      <a:alpha val="65000"/>
                    </a:srgbClr>
                  </a:innerShdw>
                </a:effectLst>
                <a:latin typeface="Century Gothic"/>
                <a:cs typeface="Century Gothic"/>
              </a:rPr>
              <a:t>Une coopération entre villageois et universitaires</a:t>
            </a:r>
          </a:p>
        </p:txBody>
      </p:sp>
      <p:pic>
        <p:nvPicPr>
          <p:cNvPr id="17"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l="13615" t="18725" r="8254" b="8163"/>
          <a:stretch/>
        </p:blipFill>
        <p:spPr>
          <a:xfrm>
            <a:off x="73353" y="3547533"/>
            <a:ext cx="3723828" cy="2325631"/>
          </a:xfrm>
          <a:prstGeom prst="rect">
            <a:avLst/>
          </a:prstGeom>
        </p:spPr>
      </p:pic>
      <p:pic>
        <p:nvPicPr>
          <p:cNvPr id="18" name="Picture 2"/>
          <p:cNvPicPr>
            <a:picLocks noChangeAspect="1"/>
          </p:cNvPicPr>
          <p:nvPr/>
        </p:nvPicPr>
        <p:blipFill rotWithShape="1">
          <a:blip r:embed="rId11">
            <a:extLst>
              <a:ext uri="{28A0092B-C50C-407E-A947-70E740481C1C}">
                <a14:useLocalDpi xmlns:a14="http://schemas.microsoft.com/office/drawing/2010/main" val="0"/>
              </a:ext>
            </a:extLst>
          </a:blip>
          <a:srcRect b="11623"/>
          <a:stretch/>
        </p:blipFill>
        <p:spPr bwMode="auto">
          <a:xfrm>
            <a:off x="5382141" y="3467587"/>
            <a:ext cx="2678126" cy="1771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922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IMG_06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2518105"/>
            <a:ext cx="3007197" cy="2257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IMG_1697"/>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l="2985" t="13199" r="2985" b="20807"/>
          <a:stretch>
            <a:fillRect/>
          </a:stretch>
        </p:blipFill>
        <p:spPr bwMode="auto">
          <a:xfrm>
            <a:off x="2546454" y="5141629"/>
            <a:ext cx="1868487"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56" y="4397957"/>
            <a:ext cx="1572634" cy="2226082"/>
          </a:xfrm>
          <a:prstGeom prst="rect">
            <a:avLst/>
          </a:prstGeom>
        </p:spPr>
      </p:pic>
      <p:pic>
        <p:nvPicPr>
          <p:cNvPr id="18" name="Picture 8" descr="animal f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777418">
            <a:off x="8851707" y="2288989"/>
            <a:ext cx="2840408" cy="2228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0" descr="seal mandi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254" y="4974100"/>
            <a:ext cx="2573338" cy="162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Content Placeholder 5" descr="Fish Bone on floor.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6626" y="470921"/>
            <a:ext cx="1360425" cy="207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descr="Hide.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29254" y="207438"/>
            <a:ext cx="2470150" cy="185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 descr="C:\Users\arc008\Desktop\Nunalleq 2014 Images\Owl with ivory inset eye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827" y="177003"/>
            <a:ext cx="2442335" cy="2042933"/>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4" descr="C:\Users\arc008\Pictures\Nunalleq Artefacts\IMG_381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4801" y="2268957"/>
            <a:ext cx="1536437" cy="2048583"/>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1" descr="IMG_9846.JPG"/>
          <p:cNvPicPr>
            <a:picLocks noChangeAspect="1"/>
          </p:cNvPicPr>
          <p:nvPr/>
        </p:nvPicPr>
        <p:blipFill>
          <a:blip r:embed="rId12" cstate="print">
            <a:extLst>
              <a:ext uri="{28A0092B-C50C-407E-A947-70E740481C1C}">
                <a14:useLocalDpi xmlns:a14="http://schemas.microsoft.com/office/drawing/2010/main" val="0"/>
              </a:ext>
            </a:extLst>
          </a:blip>
          <a:srcRect r="-935"/>
          <a:stretch>
            <a:fillRect/>
          </a:stretch>
        </p:blipFill>
        <p:spPr bwMode="auto">
          <a:xfrm>
            <a:off x="3006566" y="224372"/>
            <a:ext cx="3972375" cy="173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2" descr="C:\Users\arc008\Desktop\Nunalleq Artefacts\IMG_9951.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rcRect l="17075" t="24957" r="15223" b="45980"/>
          <a:stretch/>
        </p:blipFill>
        <p:spPr bwMode="auto">
          <a:xfrm>
            <a:off x="6172500" y="4980875"/>
            <a:ext cx="2463739" cy="793215"/>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61560" y="2917094"/>
            <a:ext cx="2169294" cy="1482856"/>
          </a:xfrm>
          <a:prstGeom prst="rect">
            <a:avLst/>
          </a:prstGeom>
        </p:spPr>
      </p:pic>
      <p:sp>
        <p:nvSpPr>
          <p:cNvPr id="15" name="ZoneTexte 14"/>
          <p:cNvSpPr txBox="1"/>
          <p:nvPr/>
        </p:nvSpPr>
        <p:spPr>
          <a:xfrm>
            <a:off x="1822321" y="6223310"/>
            <a:ext cx="7410602" cy="584776"/>
          </a:xfrm>
          <a:prstGeom prst="rect">
            <a:avLst/>
          </a:prstGeom>
          <a:noFill/>
        </p:spPr>
        <p:txBody>
          <a:bodyPr wrap="none" rtlCol="0">
            <a:spAutoFit/>
          </a:bodyPr>
          <a:lstStyle/>
          <a:p>
            <a:r>
              <a:rPr lang="fr-FR" sz="3200" dirty="0">
                <a:ln w="1905"/>
                <a:solidFill>
                  <a:schemeClr val="bg1"/>
                </a:solidFill>
                <a:effectLst>
                  <a:innerShdw blurRad="69850" dist="43180" dir="5400000">
                    <a:srgbClr val="000000">
                      <a:alpha val="65000"/>
                    </a:srgbClr>
                  </a:innerShdw>
                </a:effectLst>
                <a:latin typeface="Century Gothic"/>
                <a:cs typeface="Century Gothic"/>
              </a:rPr>
              <a:t>Les vestiges organiques de </a:t>
            </a:r>
            <a:r>
              <a:rPr lang="fr-FR" sz="3200" dirty="0" err="1">
                <a:ln w="1905"/>
                <a:solidFill>
                  <a:schemeClr val="bg1"/>
                </a:solidFill>
                <a:effectLst>
                  <a:innerShdw blurRad="69850" dist="43180" dir="5400000">
                    <a:srgbClr val="000000">
                      <a:alpha val="65000"/>
                    </a:srgbClr>
                  </a:innerShdw>
                </a:effectLst>
                <a:latin typeface="Century Gothic"/>
                <a:cs typeface="Century Gothic"/>
              </a:rPr>
              <a:t>Nunalleq</a:t>
            </a:r>
            <a:endParaRPr lang="fr-FR" sz="3200" dirty="0">
              <a:ln w="1905"/>
              <a:solidFill>
                <a:schemeClr val="bg1"/>
              </a:solidFill>
              <a:effectLst>
                <a:innerShdw blurRad="69850" dist="43180" dir="5400000">
                  <a:srgbClr val="000000">
                    <a:alpha val="65000"/>
                  </a:srgbClr>
                </a:innerShdw>
              </a:effectLst>
              <a:latin typeface="Century Gothic"/>
              <a:cs typeface="Century Gothic"/>
            </a:endParaRPr>
          </a:p>
        </p:txBody>
      </p:sp>
    </p:spTree>
    <p:extLst>
      <p:ext uri="{BB962C8B-B14F-4D97-AF65-F5344CB8AC3E}">
        <p14:creationId xmlns:p14="http://schemas.microsoft.com/office/powerpoint/2010/main" val="2525010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B20DF-F44C-499F-9FED-642C5602D518}"/>
              </a:ext>
            </a:extLst>
          </p:cNvPr>
          <p:cNvSpPr>
            <a:spLocks noGrp="1"/>
          </p:cNvSpPr>
          <p:nvPr>
            <p:ph type="ctrTitle"/>
          </p:nvPr>
        </p:nvSpPr>
        <p:spPr/>
        <p:txBody>
          <a:bodyPr>
            <a:normAutofit/>
          </a:bodyPr>
          <a:lstStyle/>
          <a:p>
            <a:r>
              <a:rPr lang="fr-FR" dirty="0"/>
              <a:t>Les Projets en collaboration</a:t>
            </a:r>
          </a:p>
        </p:txBody>
      </p:sp>
    </p:spTree>
    <p:extLst>
      <p:ext uri="{BB962C8B-B14F-4D97-AF65-F5344CB8AC3E}">
        <p14:creationId xmlns:p14="http://schemas.microsoft.com/office/powerpoint/2010/main" val="2155763070"/>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TM10001114[[fn=Galerie]]</Template>
  <TotalTime>274</TotalTime>
  <Words>2175</Words>
  <Application>Microsoft Office PowerPoint</Application>
  <PresentationFormat>Grand écran</PresentationFormat>
  <Paragraphs>157</Paragraphs>
  <Slides>22</Slides>
  <Notes>14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22</vt:i4>
      </vt:variant>
    </vt:vector>
  </HeadingPairs>
  <TitlesOfParts>
    <vt:vector size="28" baseType="lpstr">
      <vt:lpstr>Arial</vt:lpstr>
      <vt:lpstr>Arial Rounded MT Bold</vt:lpstr>
      <vt:lpstr>Calibri</vt:lpstr>
      <vt:lpstr>Century Gothic</vt:lpstr>
      <vt:lpstr>Gill Sans MT</vt:lpstr>
      <vt:lpstr>Galerie</vt:lpstr>
      <vt:lpstr>Mission  Yup’IK (2022-2025)</vt:lpstr>
      <vt:lpstr>Le Sud-Ouest de l’Alaska</vt:lpstr>
      <vt:lpstr>Présentation PowerPoint</vt:lpstr>
      <vt:lpstr>Présentation PowerPoint</vt:lpstr>
      <vt:lpstr>Le Site De NuNaLLEq</vt:lpstr>
      <vt:lpstr>Présentation PowerPoint</vt:lpstr>
      <vt:lpstr>Présentation PowerPoint</vt:lpstr>
      <vt:lpstr>Présentation PowerPoint</vt:lpstr>
      <vt:lpstr>Les Projets en collaboration</vt:lpstr>
      <vt:lpstr>Présentation PowerPoint</vt:lpstr>
      <vt:lpstr>Présentation PowerPoint</vt:lpstr>
      <vt:lpstr>Présentation PowerPoint</vt:lpstr>
      <vt:lpstr>Présentation PowerPoint</vt:lpstr>
      <vt:lpstr>Les dialogues entre résidents et chercheurs</vt:lpstr>
      <vt:lpstr>Présentation PowerPoint</vt:lpstr>
      <vt:lpstr>Présentation PowerPoint</vt:lpstr>
      <vt:lpstr>Présentation PowerPoint</vt:lpstr>
      <vt:lpstr>Présentation PowerPoint</vt:lpstr>
      <vt:lpstr>Présentation PowerPoint</vt:lpstr>
      <vt:lpstr>La Mission  française Yup’IK (2022-2025)</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Yup’IK (2022-2025)</dc:title>
  <dc:creator>Claire</dc:creator>
  <cp:lastModifiedBy>Claire</cp:lastModifiedBy>
  <cp:revision>6</cp:revision>
  <dcterms:created xsi:type="dcterms:W3CDTF">2022-03-29T09:32:42Z</dcterms:created>
  <dcterms:modified xsi:type="dcterms:W3CDTF">2022-07-11T16:28:50Z</dcterms:modified>
</cp:coreProperties>
</file>